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55"/>
  </p:notesMasterIdLst>
  <p:handoutMasterIdLst>
    <p:handoutMasterId r:id="rId56"/>
  </p:handoutMasterIdLst>
  <p:sldIdLst>
    <p:sldId id="307" r:id="rId2"/>
    <p:sldId id="256" r:id="rId3"/>
    <p:sldId id="300" r:id="rId4"/>
    <p:sldId id="321" r:id="rId5"/>
    <p:sldId id="325" r:id="rId6"/>
    <p:sldId id="327" r:id="rId7"/>
    <p:sldId id="323" r:id="rId8"/>
    <p:sldId id="301" r:id="rId9"/>
    <p:sldId id="303" r:id="rId10"/>
    <p:sldId id="324" r:id="rId11"/>
    <p:sldId id="328" r:id="rId12"/>
    <p:sldId id="257" r:id="rId13"/>
    <p:sldId id="302" r:id="rId14"/>
    <p:sldId id="314" r:id="rId15"/>
    <p:sldId id="305" r:id="rId16"/>
    <p:sldId id="306" r:id="rId17"/>
    <p:sldId id="326" r:id="rId18"/>
    <p:sldId id="329" r:id="rId19"/>
    <p:sldId id="258" r:id="rId20"/>
    <p:sldId id="319" r:id="rId21"/>
    <p:sldId id="259" r:id="rId22"/>
    <p:sldId id="260" r:id="rId23"/>
    <p:sldId id="261" r:id="rId24"/>
    <p:sldId id="262" r:id="rId25"/>
    <p:sldId id="263" r:id="rId26"/>
    <p:sldId id="264" r:id="rId27"/>
    <p:sldId id="265" r:id="rId28"/>
    <p:sldId id="266" r:id="rId29"/>
    <p:sldId id="312" r:id="rId30"/>
    <p:sldId id="267" r:id="rId31"/>
    <p:sldId id="268" r:id="rId32"/>
    <p:sldId id="269" r:id="rId33"/>
    <p:sldId id="332" r:id="rId34"/>
    <p:sldId id="270" r:id="rId35"/>
    <p:sldId id="315" r:id="rId36"/>
    <p:sldId id="317" r:id="rId37"/>
    <p:sldId id="271" r:id="rId38"/>
    <p:sldId id="330" r:id="rId39"/>
    <p:sldId id="272" r:id="rId40"/>
    <p:sldId id="316" r:id="rId41"/>
    <p:sldId id="273" r:id="rId42"/>
    <p:sldId id="331" r:id="rId43"/>
    <p:sldId id="275" r:id="rId44"/>
    <p:sldId id="276" r:id="rId45"/>
    <p:sldId id="318" r:id="rId46"/>
    <p:sldId id="322" r:id="rId47"/>
    <p:sldId id="278" r:id="rId48"/>
    <p:sldId id="309" r:id="rId49"/>
    <p:sldId id="310" r:id="rId50"/>
    <p:sldId id="311" r:id="rId51"/>
    <p:sldId id="334" r:id="rId52"/>
    <p:sldId id="333" r:id="rId53"/>
    <p:sldId id="308" r:id="rId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5pPr>
    <a:lvl6pPr marL="2286000" algn="l" defTabSz="914400" rtl="0" eaLnBrk="1" latinLnBrk="0" hangingPunct="1">
      <a:defRPr kern="1200">
        <a:solidFill>
          <a:schemeClr val="tx1"/>
        </a:solidFill>
        <a:latin typeface="Verdana" pitchFamily="34" charset="0"/>
        <a:ea typeface="MS PGothic" pitchFamily="34" charset="-128"/>
        <a:cs typeface="+mn-cs"/>
      </a:defRPr>
    </a:lvl6pPr>
    <a:lvl7pPr marL="2743200" algn="l" defTabSz="914400" rtl="0" eaLnBrk="1" latinLnBrk="0" hangingPunct="1">
      <a:defRPr kern="1200">
        <a:solidFill>
          <a:schemeClr val="tx1"/>
        </a:solidFill>
        <a:latin typeface="Verdana" pitchFamily="34" charset="0"/>
        <a:ea typeface="MS PGothic" pitchFamily="34" charset="-128"/>
        <a:cs typeface="+mn-cs"/>
      </a:defRPr>
    </a:lvl7pPr>
    <a:lvl8pPr marL="3200400" algn="l" defTabSz="914400" rtl="0" eaLnBrk="1" latinLnBrk="0" hangingPunct="1">
      <a:defRPr kern="1200">
        <a:solidFill>
          <a:schemeClr val="tx1"/>
        </a:solidFill>
        <a:latin typeface="Verdana" pitchFamily="34" charset="0"/>
        <a:ea typeface="MS PGothic" pitchFamily="34" charset="-128"/>
        <a:cs typeface="+mn-cs"/>
      </a:defRPr>
    </a:lvl8pPr>
    <a:lvl9pPr marL="3657600" algn="l" defTabSz="914400" rtl="0" eaLnBrk="1" latinLnBrk="0" hangingPunct="1">
      <a:defRPr kern="1200">
        <a:solidFill>
          <a:schemeClr val="tx1"/>
        </a:solidFill>
        <a:latin typeface="Verdana" pitchFamily="34" charset="0"/>
        <a:ea typeface="MS PGothic" pitchFamily="34" charset="-128"/>
        <a:cs typeface="+mn-cs"/>
      </a:defRPr>
    </a:lvl9pPr>
  </p:defaultTextStyle>
  <p:extLst>
    <p:ext uri="{EFAFB233-063F-42B5-8137-9DF3F51BA10A}">
      <p15:sldGuideLst xmlns:p15="http://schemas.microsoft.com/office/powerpoint/2012/main">
        <p15:guide id="1" orient="horz" pos="816" userDrawn="1">
          <p15:clr>
            <a:srgbClr val="A4A3A4"/>
          </p15:clr>
        </p15:guide>
        <p15:guide id="2" pos="69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00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923" autoAdjust="0"/>
  </p:normalViewPr>
  <p:slideViewPr>
    <p:cSldViewPr snapToGrid="0">
      <p:cViewPr varScale="1">
        <p:scale>
          <a:sx n="67" d="100"/>
          <a:sy n="67" d="100"/>
        </p:scale>
        <p:origin x="780" y="42"/>
      </p:cViewPr>
      <p:guideLst>
        <p:guide orient="horz" pos="816"/>
        <p:guide pos="6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260"/>
    </p:cViewPr>
  </p:sorterViewPr>
  <p:notesViewPr>
    <p:cSldViewPr snapToGrid="0">
      <p:cViewPr varScale="1">
        <p:scale>
          <a:sx n="57" d="100"/>
          <a:sy n="57" d="100"/>
        </p:scale>
        <p:origin x="-190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12800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37C2F6E1-9B07-40DC-A841-8FCA53B2E7E8}" type="datetime1">
              <a:rPr lang="zh-CN" altLang="en-US"/>
              <a:pPr>
                <a:defRPr/>
              </a:pPr>
              <a:t>2021/12/18</a:t>
            </a:fld>
            <a:endParaRPr lang="en-US" altLang="zh-CN"/>
          </a:p>
        </p:txBody>
      </p:sp>
      <p:sp>
        <p:nvSpPr>
          <p:cNvPr id="12800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2800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AE3D97E0-30EE-4121-9652-0659381FF413}" type="slidenum">
              <a:rPr lang="zh-CN" altLang="en-US"/>
              <a:pPr>
                <a:defRPr/>
              </a:pPr>
              <a:t>‹#›</a:t>
            </a:fld>
            <a:endParaRPr lang="en-US" altLang="zh-CN"/>
          </a:p>
        </p:txBody>
      </p:sp>
    </p:spTree>
    <p:extLst>
      <p:ext uri="{BB962C8B-B14F-4D97-AF65-F5344CB8AC3E}">
        <p14:creationId xmlns:p14="http://schemas.microsoft.com/office/powerpoint/2010/main" val="6559826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00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3000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zh-CN" altLang="en-US"/>
          </a:p>
        </p:txBody>
      </p:sp>
      <p:sp>
        <p:nvSpPr>
          <p:cNvPr id="6554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00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3000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pPr>
              <a:defRPr/>
            </a:pPr>
            <a:fld id="{C479F14B-13F1-40DE-9830-A5F9B43B921C}" type="slidenum">
              <a:rPr lang="zh-CN" altLang="en-US"/>
              <a:pPr>
                <a:defRPr/>
              </a:pPr>
              <a:t>‹#›</a:t>
            </a:fld>
            <a:endParaRPr lang="en-US" altLang="zh-CN"/>
          </a:p>
        </p:txBody>
      </p:sp>
    </p:spTree>
    <p:extLst>
      <p:ext uri="{BB962C8B-B14F-4D97-AF65-F5344CB8AC3E}">
        <p14:creationId xmlns:p14="http://schemas.microsoft.com/office/powerpoint/2010/main" val="40953428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baidu.com/s?wd=RAID0%2B1&amp;tn=SE_PcZhidaonwhc_ngpagmjz&amp;rsv_dl=gh_pc_zhidao"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www.baidu.com/s?wd=RAID1%2B0&amp;tn=SE_PcZhidaonwhc_ngpagmjz&amp;rsv_dl=gh_pc_zhidao"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1F1A1B5-81D7-4C5A-A39B-7C2CC2A1D413}" type="slidenum">
              <a:rPr lang="zh-CN" altLang="en-US" smtClean="0">
                <a:latin typeface="Times New Roman" pitchFamily="18" charset="0"/>
              </a:rPr>
              <a:pPr/>
              <a:t>1</a:t>
            </a:fld>
            <a:endParaRPr lang="en-US" altLang="zh-CN" smtClean="0">
              <a:latin typeface="Times New Roman" pitchFamily="18" charset="0"/>
            </a:endParaRPr>
          </a:p>
        </p:txBody>
      </p:sp>
      <p:sp>
        <p:nvSpPr>
          <p:cNvPr id="66563" name="Rectangle 2"/>
          <p:cNvSpPr>
            <a:spLocks noGrp="1" noRot="1" noChangeAspect="1" noChangeArrowheads="1" noTextEdit="1"/>
          </p:cNvSpPr>
          <p:nvPr>
            <p:ph type="sldImg"/>
          </p:nvPr>
        </p:nvSpPr>
        <p:spPr>
          <a:xfrm>
            <a:off x="381000" y="685800"/>
            <a:ext cx="6096000" cy="342900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8477113-DBFB-4D0A-AE33-C1187A8603A0}" type="slidenum">
              <a:rPr lang="zh-CN" altLang="en-US" smtClean="0">
                <a:latin typeface="Times New Roman" pitchFamily="18" charset="0"/>
              </a:rPr>
              <a:pPr/>
              <a:t>13</a:t>
            </a:fld>
            <a:endParaRPr lang="en-US" altLang="zh-CN" smtClean="0">
              <a:latin typeface="Times New Roman" pitchFamily="18" charset="0"/>
            </a:endParaRPr>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7F031E5-A6C8-4DEE-82E7-4EA2C3FBA027}" type="slidenum">
              <a:rPr lang="zh-CN" altLang="en-US" smtClean="0">
                <a:latin typeface="Times New Roman" pitchFamily="18" charset="0"/>
              </a:rPr>
              <a:pPr/>
              <a:t>15</a:t>
            </a:fld>
            <a:endParaRPr lang="en-US" altLang="zh-CN" smtClean="0">
              <a:latin typeface="Times New Roman" pitchFamily="18" charset="0"/>
            </a:endParaRPr>
          </a:p>
        </p:txBody>
      </p:sp>
      <p:sp>
        <p:nvSpPr>
          <p:cNvPr id="75779" name="Rectangle 2"/>
          <p:cNvSpPr>
            <a:spLocks noGrp="1" noRot="1" noChangeAspect="1" noChangeArrowheads="1" noTextEdit="1"/>
          </p:cNvSpPr>
          <p:nvPr>
            <p:ph type="sldImg"/>
          </p:nvPr>
        </p:nvSpPr>
        <p:spPr>
          <a:xfrm>
            <a:off x="381000" y="685800"/>
            <a:ext cx="6096000" cy="342900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C65C68A-99E7-4E90-90B2-39F57E00BCC4}" type="slidenum">
              <a:rPr lang="zh-CN" altLang="en-US" smtClean="0">
                <a:latin typeface="Times New Roman" pitchFamily="18" charset="0"/>
              </a:rPr>
              <a:pPr/>
              <a:t>16</a:t>
            </a:fld>
            <a:endParaRPr lang="en-US" altLang="zh-CN" smtClean="0">
              <a:latin typeface="Times New Roman" pitchFamily="18" charset="0"/>
            </a:endParaRPr>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3657133-B57E-48C7-95B6-9B04EB87C841}" type="slidenum">
              <a:rPr lang="zh-CN" altLang="en-US" smtClean="0">
                <a:latin typeface="Times New Roman" pitchFamily="18" charset="0"/>
              </a:rPr>
              <a:pPr/>
              <a:t>19</a:t>
            </a:fld>
            <a:endParaRPr lang="en-US" altLang="zh-CN" smtClean="0">
              <a:latin typeface="Times New Roman" pitchFamily="18" charset="0"/>
            </a:endParaRPr>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a:p>
            <a:pPr eaLnBrk="1" hangingPunct="1"/>
            <a:endParaRPr lang="zh-CN" altLang="en-US" smtClean="0">
              <a:latin typeface="Times New Roman" pitchFamily="18" charset="0"/>
            </a:endParaRPr>
          </a:p>
          <a:p>
            <a:pPr eaLnBrk="1" hangingPunct="1"/>
            <a:endParaRPr lang="zh-CN" altLang="en-US"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87702D46-3725-4636-B48E-38703E6A5FED}" type="slidenum">
              <a:rPr lang="zh-CN" altLang="en-US" smtClean="0">
                <a:latin typeface="Times New Roman" pitchFamily="18" charset="0"/>
              </a:rPr>
              <a:pPr/>
              <a:t>21</a:t>
            </a:fld>
            <a:endParaRPr lang="en-US" altLang="zh-CN" smtClean="0">
              <a:latin typeface="Times New Roman" pitchFamily="18" charset="0"/>
            </a:endParaRPr>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F704967-A33C-41FC-8B9A-45A31A3DD75F}" type="slidenum">
              <a:rPr lang="zh-CN" altLang="en-US" smtClean="0">
                <a:latin typeface="Times New Roman" pitchFamily="18" charset="0"/>
              </a:rPr>
              <a:pPr/>
              <a:t>22</a:t>
            </a:fld>
            <a:endParaRPr lang="en-US" altLang="zh-CN" smtClean="0">
              <a:latin typeface="Times New Roman" pitchFamily="18" charset="0"/>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2FA3093-9484-4592-AD76-A84630BA80D2}" type="slidenum">
              <a:rPr lang="zh-CN" altLang="en-US" smtClean="0">
                <a:latin typeface="Times New Roman" pitchFamily="18" charset="0"/>
              </a:rPr>
              <a:pPr/>
              <a:t>23</a:t>
            </a:fld>
            <a:endParaRPr lang="en-US" altLang="zh-CN" smtClean="0">
              <a:latin typeface="Times New Roman" pitchFamily="18" charset="0"/>
            </a:endParaRPr>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59CDC96-CE94-41E2-8DCD-5A2E8E3F41D9}" type="slidenum">
              <a:rPr lang="zh-CN" altLang="en-US" smtClean="0">
                <a:latin typeface="Times New Roman" pitchFamily="18" charset="0"/>
              </a:rPr>
              <a:pPr/>
              <a:t>24</a:t>
            </a:fld>
            <a:endParaRPr lang="en-US" altLang="zh-CN" smtClean="0">
              <a:latin typeface="Times New Roman" pitchFamily="18" charset="0"/>
            </a:endParaRPr>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6FC03BF-1D07-497C-AB9C-0E1379069C59}" type="slidenum">
              <a:rPr lang="zh-CN" altLang="en-US" smtClean="0">
                <a:latin typeface="Times New Roman" pitchFamily="18" charset="0"/>
              </a:rPr>
              <a:pPr/>
              <a:t>25</a:t>
            </a:fld>
            <a:endParaRPr lang="en-US" altLang="zh-CN" smtClean="0">
              <a:latin typeface="Times New Roman" pitchFamily="18" charset="0"/>
            </a:endParaRPr>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83D8F96-0AC6-4DE3-8A08-62DFE4B80987}" type="slidenum">
              <a:rPr lang="zh-CN" altLang="en-US" smtClean="0">
                <a:latin typeface="Times New Roman" pitchFamily="18" charset="0"/>
              </a:rPr>
              <a:pPr/>
              <a:t>26</a:t>
            </a:fld>
            <a:endParaRPr lang="en-US" altLang="zh-CN" smtClean="0">
              <a:latin typeface="Times New Roman" pitchFamily="18" charset="0"/>
            </a:endParaRPr>
          </a:p>
        </p:txBody>
      </p:sp>
      <p:sp>
        <p:nvSpPr>
          <p:cNvPr id="83971" name="Rectangle 2"/>
          <p:cNvSpPr>
            <a:spLocks noGrp="1" noRot="1" noChangeAspect="1" noChangeArrowheads="1" noTextEdit="1"/>
          </p:cNvSpPr>
          <p:nvPr>
            <p:ph type="sldImg"/>
          </p:nvPr>
        </p:nvSpPr>
        <p:spPr>
          <a:xfrm>
            <a:off x="381000" y="685800"/>
            <a:ext cx="6096000" cy="342900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D97DF8C3-24FD-4C7C-8F0D-47849E097AF3}" type="slidenum">
              <a:rPr lang="zh-CN" altLang="en-US" smtClean="0">
                <a:latin typeface="Times New Roman" pitchFamily="18" charset="0"/>
              </a:rPr>
              <a:pPr/>
              <a:t>2</a:t>
            </a:fld>
            <a:endParaRPr lang="en-US" altLang="zh-CN" smtClean="0">
              <a:latin typeface="Times New Roman" pitchFamily="18" charset="0"/>
            </a:endParaRPr>
          </a:p>
        </p:txBody>
      </p:sp>
      <p:sp>
        <p:nvSpPr>
          <p:cNvPr id="67587" name="Rectangle 2"/>
          <p:cNvSpPr>
            <a:spLocks noGrp="1" noRot="1" noChangeAspect="1" noChangeArrowheads="1" noTextEdit="1"/>
          </p:cNvSpPr>
          <p:nvPr>
            <p:ph type="sldImg"/>
          </p:nvPr>
        </p:nvSpPr>
        <p:spPr>
          <a:xfrm>
            <a:off x="381000" y="685800"/>
            <a:ext cx="6096000" cy="342900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EAF9663B-2380-4171-A767-A53B64191FCC}" type="slidenum">
              <a:rPr lang="zh-CN" altLang="en-US" smtClean="0">
                <a:latin typeface="Times New Roman" pitchFamily="18" charset="0"/>
              </a:rPr>
              <a:pPr/>
              <a:t>27</a:t>
            </a:fld>
            <a:endParaRPr lang="en-US" altLang="zh-CN" smtClean="0">
              <a:latin typeface="Times New Roman" pitchFamily="18" charset="0"/>
            </a:endParaRPr>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D0166371-70A6-46BD-9FBE-104820620FE1}" type="slidenum">
              <a:rPr lang="zh-CN" altLang="en-US" smtClean="0">
                <a:latin typeface="Times New Roman" pitchFamily="18" charset="0"/>
              </a:rPr>
              <a:pPr/>
              <a:t>28</a:t>
            </a:fld>
            <a:endParaRPr lang="en-US" altLang="zh-CN" smtClean="0">
              <a:latin typeface="Times New Roman" pitchFamily="18" charset="0"/>
            </a:endParaRPr>
          </a:p>
        </p:txBody>
      </p:sp>
      <p:sp>
        <p:nvSpPr>
          <p:cNvPr id="86019" name="Rectangle 2"/>
          <p:cNvSpPr>
            <a:spLocks noGrp="1" noRot="1" noChangeAspect="1" noChangeArrowheads="1" noTextEdit="1"/>
          </p:cNvSpPr>
          <p:nvPr>
            <p:ph type="sldImg"/>
          </p:nvPr>
        </p:nvSpPr>
        <p:spPr>
          <a:xfrm>
            <a:off x="381000" y="685800"/>
            <a:ext cx="6096000" cy="342900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F7962C1-E763-4FB2-905F-F540C2CCEFEF}" type="slidenum">
              <a:rPr lang="zh-CN" altLang="en-US" smtClean="0">
                <a:latin typeface="Times New Roman" pitchFamily="18" charset="0"/>
              </a:rPr>
              <a:pPr/>
              <a:t>30</a:t>
            </a:fld>
            <a:endParaRPr lang="en-US" altLang="zh-CN" smtClean="0">
              <a:latin typeface="Times New Roman" pitchFamily="18" charset="0"/>
            </a:endParaRPr>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BF68EB9E-3B4A-439E-8E41-EB08DA16C82C}" type="slidenum">
              <a:rPr lang="zh-CN" altLang="en-US" smtClean="0">
                <a:latin typeface="Times New Roman" pitchFamily="18" charset="0"/>
              </a:rPr>
              <a:pPr/>
              <a:t>31</a:t>
            </a:fld>
            <a:endParaRPr lang="en-US" altLang="zh-CN" smtClean="0">
              <a:latin typeface="Times New Roman" pitchFamily="18" charset="0"/>
            </a:endParaRPr>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33D8354-A468-4CDF-82AA-B8CF02DCA909}" type="slidenum">
              <a:rPr lang="zh-CN" altLang="en-US" smtClean="0">
                <a:latin typeface="Times New Roman" pitchFamily="18" charset="0"/>
              </a:rPr>
              <a:pPr/>
              <a:t>32</a:t>
            </a:fld>
            <a:endParaRPr lang="en-US" altLang="zh-CN" smtClean="0">
              <a:latin typeface="Times New Roman" pitchFamily="18" charset="0"/>
            </a:endParaRPr>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7EDA57CC-2164-460E-8404-B67BA4908CA6}" type="slidenum">
              <a:rPr lang="zh-CN" altLang="en-US" smtClean="0">
                <a:latin typeface="Times New Roman" pitchFamily="18" charset="0"/>
              </a:rPr>
              <a:pPr/>
              <a:t>34</a:t>
            </a:fld>
            <a:endParaRPr lang="en-US" altLang="zh-CN" smtClean="0">
              <a:latin typeface="Times New Roman" pitchFamily="18" charset="0"/>
            </a:endParaRPr>
          </a:p>
        </p:txBody>
      </p:sp>
      <p:sp>
        <p:nvSpPr>
          <p:cNvPr id="90115" name="Rectangle 2"/>
          <p:cNvSpPr>
            <a:spLocks noGrp="1" noRot="1" noChangeAspect="1" noChangeArrowheads="1" noTextEdit="1"/>
          </p:cNvSpPr>
          <p:nvPr>
            <p:ph type="sldImg"/>
          </p:nvPr>
        </p:nvSpPr>
        <p:spPr>
          <a:xfrm>
            <a:off x="381000" y="685800"/>
            <a:ext cx="6096000" cy="342900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低级格式化为每个扇区采用特别的数据结构，包括头、数据区域和尾部组成。头部和尾部包含了一些磁盘控制器所使用的信息，例如扇区号码和纠错代码（</a:t>
            </a:r>
            <a:r>
              <a:rPr lang="en-US" altLang="zh-CN" dirty="0" smtClean="0"/>
              <a:t>ECC</a:t>
            </a:r>
            <a:r>
              <a:rPr lang="zh-CN" altLang="en-US" dirty="0" smtClean="0"/>
              <a:t>）。当控制器在正常</a:t>
            </a:r>
            <a:r>
              <a:rPr lang="en-US" altLang="zh-CN" dirty="0" smtClean="0"/>
              <a:t>I/O</a:t>
            </a:r>
            <a:r>
              <a:rPr lang="zh-CN" altLang="en-US" dirty="0" smtClean="0"/>
              <a:t>时写入一个扇区数据时，</a:t>
            </a:r>
            <a:r>
              <a:rPr lang="en-US" altLang="zh-CN" dirty="0" smtClean="0"/>
              <a:t>ECC</a:t>
            </a:r>
            <a:r>
              <a:rPr lang="zh-CN" altLang="en-US" dirty="0" smtClean="0"/>
              <a:t>会用一个根据磁盘数据计算出来的值更新。当读入扇区时，</a:t>
            </a:r>
            <a:r>
              <a:rPr lang="en-US" altLang="zh-CN" dirty="0" smtClean="0"/>
              <a:t>ECC</a:t>
            </a:r>
            <a:r>
              <a:rPr lang="zh-CN" altLang="en-US" dirty="0" smtClean="0"/>
              <a:t>值会重新计算，并与原来存储的值相比较，如果两个值不一样，那么可能表示扇区的数据可能已损坏或扇区可能变坏。</a:t>
            </a:r>
            <a:endParaRPr lang="en-US" altLang="zh-CN" dirty="0" smtClean="0"/>
          </a:p>
          <a:p>
            <a:endParaRPr lang="en-US" altLang="zh-CN" dirty="0" smtClean="0"/>
          </a:p>
          <a:p>
            <a:r>
              <a:rPr lang="zh-CN" altLang="en-US" dirty="0" smtClean="0"/>
              <a:t>分区，一个分区可以用来存储操作系统的可执行代码，而其他分区用来存储用户数据。分区可看做一个独立的磁盘</a:t>
            </a:r>
            <a:endParaRPr lang="en-US" altLang="zh-CN" dirty="0" smtClean="0"/>
          </a:p>
          <a:p>
            <a:endParaRPr lang="en-US" altLang="zh-CN" dirty="0" smtClean="0"/>
          </a:p>
          <a:p>
            <a:r>
              <a:rPr lang="zh-CN" altLang="en-US" dirty="0" smtClean="0"/>
              <a:t>逻辑格式化，操作系统将初始的文件系统数据结构存储到磁盘上，这些数据结构包括空闲和已分配的空间（</a:t>
            </a:r>
            <a:r>
              <a:rPr lang="en-US" altLang="zh-CN" dirty="0" smtClean="0"/>
              <a:t>FAT</a:t>
            </a:r>
            <a:r>
              <a:rPr lang="zh-CN" altLang="en-US" dirty="0" smtClean="0"/>
              <a:t>和</a:t>
            </a:r>
            <a:r>
              <a:rPr lang="en-US" altLang="zh-CN" dirty="0" err="1" smtClean="0"/>
              <a:t>inode</a:t>
            </a:r>
            <a:r>
              <a:rPr lang="zh-CN" altLang="en-US" dirty="0" smtClean="0"/>
              <a:t>）和一个初始为空的目录。</a:t>
            </a:r>
            <a:endParaRPr lang="en-US" altLang="zh-CN" dirty="0" smtClean="0"/>
          </a:p>
          <a:p>
            <a:endParaRPr lang="en-US" altLang="zh-CN" dirty="0" smtClean="0"/>
          </a:p>
          <a:p>
            <a:r>
              <a:rPr lang="zh-CN" altLang="en-US" dirty="0" smtClean="0"/>
              <a:t>为了提高效率，大多数操作系统将块集中到一大块，叫做簇</a:t>
            </a:r>
            <a:r>
              <a:rPr lang="en-US" altLang="zh-CN" dirty="0" smtClean="0"/>
              <a:t>cluster</a:t>
            </a:r>
            <a:r>
              <a:rPr lang="zh-CN" altLang="en-US" dirty="0" smtClean="0"/>
              <a:t>。磁盘</a:t>
            </a:r>
            <a:r>
              <a:rPr lang="en-US" altLang="zh-CN" dirty="0" smtClean="0"/>
              <a:t>I/O</a:t>
            </a:r>
            <a:r>
              <a:rPr lang="zh-CN" altLang="en-US" dirty="0" smtClean="0"/>
              <a:t>通过块完成，文件系统</a:t>
            </a:r>
            <a:r>
              <a:rPr lang="en-US" altLang="zh-CN" dirty="0" smtClean="0"/>
              <a:t>I/O</a:t>
            </a:r>
            <a:r>
              <a:rPr lang="zh-CN" altLang="en-US" dirty="0" smtClean="0"/>
              <a:t>通过簇完成，确保</a:t>
            </a:r>
            <a:r>
              <a:rPr lang="en-US" altLang="zh-CN" dirty="0" smtClean="0"/>
              <a:t>I/O</a:t>
            </a:r>
            <a:r>
              <a:rPr lang="zh-CN" altLang="en-US" dirty="0" smtClean="0"/>
              <a:t>可以进行更多的顺序存取和更少的随机存取</a:t>
            </a:r>
            <a:endParaRPr lang="zh-CN" altLang="en-US" dirty="0" smtClean="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引导程序（自举程序）初始化系统的各个方面，从</a:t>
            </a:r>
            <a:r>
              <a:rPr lang="en-US" altLang="zh-CN" dirty="0" err="1" smtClean="0"/>
              <a:t>cpu</a:t>
            </a:r>
            <a:r>
              <a:rPr lang="zh-CN" altLang="en-US" dirty="0" smtClean="0"/>
              <a:t>寄存器到设备控制器和内存，接着启动操作系统。自举程序应找到磁盘上的操作系统内核，装入内存，并转到起始地址，开始操作系统的执行。</a:t>
            </a:r>
            <a:endParaRPr lang="en-US" altLang="zh-CN" dirty="0" smtClean="0"/>
          </a:p>
          <a:p>
            <a:r>
              <a:rPr lang="en-US" altLang="zh-CN" dirty="0" smtClean="0"/>
              <a:t>ROM</a:t>
            </a:r>
            <a:r>
              <a:rPr lang="zh-CN" altLang="en-US" dirty="0" smtClean="0"/>
              <a:t>中保留一个很小的自举加载程序，它的作用是进一步从磁盘上调入更为完整的自举程序。磁盘上的自举程序可以容易地进行修改，拥有启动分区的磁盘称为启动磁盘或系统磁盘。</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C479F14B-13F1-40DE-9830-A5F9B43B921C}" type="slidenum">
              <a:rPr lang="zh-CN" altLang="en-US" smtClean="0"/>
              <a:pPr>
                <a:defRPr/>
              </a:pPr>
              <a:t>35</a:t>
            </a:fld>
            <a:endParaRPr lang="en-US" altLang="zh-CN"/>
          </a:p>
        </p:txBody>
      </p:sp>
    </p:spTree>
    <p:extLst>
      <p:ext uri="{BB962C8B-B14F-4D97-AF65-F5344CB8AC3E}">
        <p14:creationId xmlns:p14="http://schemas.microsoft.com/office/powerpoint/2010/main" val="1968382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有坏块是正常的，出厂的时候就有可能有坏块。对于简单磁盘，</a:t>
            </a:r>
            <a:r>
              <a:rPr lang="en-US" altLang="zh-CN" dirty="0" smtClean="0"/>
              <a:t>Format</a:t>
            </a:r>
            <a:r>
              <a:rPr lang="zh-CN" altLang="en-US" dirty="0" smtClean="0"/>
              <a:t>进行逻辑格式化时找到坏块，就在相应的</a:t>
            </a:r>
            <a:r>
              <a:rPr lang="en-US" altLang="zh-CN" dirty="0" smtClean="0"/>
              <a:t>FAT</a:t>
            </a:r>
            <a:r>
              <a:rPr lang="zh-CN" altLang="en-US" dirty="0" smtClean="0"/>
              <a:t>条目上写上特殊值以通知分配程序不要使用该块。如果在正常使用中块变坏，就必须人工的执行</a:t>
            </a:r>
            <a:r>
              <a:rPr lang="en-US" altLang="zh-CN" dirty="0" err="1" smtClean="0"/>
              <a:t>chkdsk</a:t>
            </a:r>
            <a:r>
              <a:rPr lang="zh-CN" altLang="en-US" dirty="0" smtClean="0"/>
              <a:t>来搜索坏块。</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C479F14B-13F1-40DE-9830-A5F9B43B921C}" type="slidenum">
              <a:rPr lang="zh-CN" altLang="en-US" smtClean="0"/>
              <a:pPr>
                <a:defRPr/>
              </a:pPr>
              <a:t>36</a:t>
            </a:fld>
            <a:endParaRPr lang="en-US" altLang="zh-CN"/>
          </a:p>
        </p:txBody>
      </p:sp>
    </p:spTree>
    <p:extLst>
      <p:ext uri="{BB962C8B-B14F-4D97-AF65-F5344CB8AC3E}">
        <p14:creationId xmlns:p14="http://schemas.microsoft.com/office/powerpoint/2010/main" val="2721588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2B224EB-2ED4-41A2-B1C8-322258E6EE96}" type="slidenum">
              <a:rPr lang="zh-CN" altLang="en-US" smtClean="0">
                <a:latin typeface="Times New Roman" pitchFamily="18" charset="0"/>
              </a:rPr>
              <a:pPr/>
              <a:t>37</a:t>
            </a:fld>
            <a:endParaRPr lang="en-US" altLang="zh-CN" smtClean="0">
              <a:latin typeface="Times New Roman" pitchFamily="18" charset="0"/>
            </a:endParaRPr>
          </a:p>
        </p:txBody>
      </p:sp>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Windows</a:t>
            </a:r>
            <a:r>
              <a:rPr lang="zh-CN" altLang="en-US" dirty="0" smtClean="0"/>
              <a:t>系统通过运行系统</a:t>
            </a:r>
            <a:r>
              <a:rPr lang="en-US" altLang="zh-CN" dirty="0" smtClean="0"/>
              <a:t>ROM</a:t>
            </a:r>
            <a:r>
              <a:rPr lang="zh-CN" altLang="en-US" dirty="0" smtClean="0"/>
              <a:t>上的代码，开始启动，指示系统从</a:t>
            </a:r>
            <a:r>
              <a:rPr lang="en-US" altLang="zh-CN" dirty="0" smtClean="0"/>
              <a:t>MBR</a:t>
            </a:r>
            <a:r>
              <a:rPr lang="zh-CN" altLang="en-US" dirty="0" smtClean="0"/>
              <a:t>读取引导代码。</a:t>
            </a:r>
            <a:r>
              <a:rPr lang="en-US" altLang="zh-CN" dirty="0" smtClean="0"/>
              <a:t>MBR</a:t>
            </a:r>
            <a:r>
              <a:rPr lang="zh-CN" altLang="en-US" dirty="0" smtClean="0"/>
              <a:t>包含一个硬盘分区列表和一个说明系统引导分区的标志。</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引导分区，</a:t>
            </a:r>
            <a:r>
              <a:rPr lang="en-US" altLang="zh-CN" dirty="0" smtClean="0"/>
              <a:t>boot partition</a:t>
            </a:r>
            <a:r>
              <a:rPr lang="zh-CN" altLang="en-US" dirty="0" smtClean="0"/>
              <a:t>，包含操作系统和设备驱动程序。系统一旦确定引导分区，它读取该分区的第一个扇区，所谓引导扇区，并继续余下的启动过程，包括加载各种子系统和系统服务。</a:t>
            </a:r>
            <a:endParaRPr lang="en-US" altLang="zh-CN"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13051B2C-A43B-4CC1-9D1F-1316E538928A}" type="slidenum">
              <a:rPr lang="zh-CN" altLang="en-US" smtClean="0">
                <a:latin typeface="Times New Roman" pitchFamily="18" charset="0"/>
              </a:rPr>
              <a:pPr/>
              <a:t>39</a:t>
            </a:fld>
            <a:endParaRPr lang="en-US" altLang="zh-CN" smtClean="0">
              <a:latin typeface="Times New Roman" pitchFamily="18" charset="0"/>
            </a:endParaRPr>
          </a:p>
        </p:txBody>
      </p:sp>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gn="l">
              <a:buFont typeface="Monotype Sorts" pitchFamily="4" charset="2"/>
              <a:buChar char="l"/>
            </a:pPr>
            <a:r>
              <a:rPr lang="zh-CN" altLang="en-US" sz="1400" b="1" dirty="0" smtClean="0">
                <a:solidFill>
                  <a:srgbClr val="FF0000"/>
                </a:solidFill>
                <a:latin typeface="宋体" panose="02010600030101010101" pitchFamily="2" charset="-122"/>
                <a:ea typeface="宋体" panose="02010600030101010101" pitchFamily="2" charset="-122"/>
                <a:sym typeface="Times New Roman" panose="02020603050405020304" pitchFamily="18" charset="0"/>
              </a:rPr>
              <a:t>交换空间太大容易造成浪费</a:t>
            </a:r>
            <a:endParaRPr lang="zh-CN" altLang="en-US" sz="1200" dirty="0" smtClean="0">
              <a:latin typeface="宋体" panose="02010600030101010101" pitchFamily="2" charset="-122"/>
              <a:ea typeface="宋体" panose="02010600030101010101" pitchFamily="2" charset="-122"/>
              <a:sym typeface="Times New Roman" panose="02020603050405020304" pitchFamily="18" charset="0"/>
            </a:endParaRPr>
          </a:p>
          <a:p>
            <a:pPr marL="742950" lvl="1" indent="-285750" algn="l">
              <a:buFont typeface="Wingdings" panose="05000000000000000000" pitchFamily="2" charset="2"/>
              <a:buChar char="l"/>
            </a:pPr>
            <a:r>
              <a:rPr lang="zh-CN" altLang="en-US" sz="1400" b="1" dirty="0" smtClean="0">
                <a:solidFill>
                  <a:srgbClr val="FF0000"/>
                </a:solidFill>
                <a:latin typeface="宋体" panose="02010600030101010101" pitchFamily="2" charset="-122"/>
                <a:ea typeface="宋体" panose="02010600030101010101" pitchFamily="2" charset="-122"/>
                <a:sym typeface="Times New Roman" panose="02020603050405020304" pitchFamily="18" charset="0"/>
              </a:rPr>
              <a:t>交换空间太小容易造成死机现象：中断进程或使整个系统死机</a:t>
            </a:r>
            <a:endParaRPr lang="zh-CN" altLang="en-US" sz="1200" b="1" dirty="0" smtClean="0">
              <a:solidFill>
                <a:srgbClr val="FF0000"/>
              </a:solidFill>
              <a:latin typeface="宋体" panose="02010600030101010101" pitchFamily="2" charset="-122"/>
              <a:ea typeface="宋体" panose="02010600030101010101" pitchFamily="2" charset="-122"/>
              <a:sym typeface="Times New Roman" panose="02020603050405020304" pitchFamily="18" charset="0"/>
            </a:endParaRPr>
          </a:p>
          <a:p>
            <a:pPr eaLnBrk="1" hangingPunct="1"/>
            <a:endParaRPr lang="zh-CN" altLang="en-US" dirty="0"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C56E347E-6BFE-4E0A-B687-9B8AFE763792}" type="slidenum">
              <a:rPr lang="zh-CN" altLang="en-US" smtClean="0">
                <a:latin typeface="Times New Roman" pitchFamily="18" charset="0"/>
              </a:rPr>
              <a:pPr/>
              <a:t>3</a:t>
            </a:fld>
            <a:endParaRPr lang="en-US" altLang="zh-CN" smtClean="0">
              <a:latin typeface="Times New Roman" pitchFamily="18" charset="0"/>
            </a:endParaRPr>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5B007C5-10EC-435E-91C6-0402F020B1E8}" type="slidenum">
              <a:rPr lang="zh-CN" altLang="en-US" smtClean="0">
                <a:latin typeface="Times New Roman" pitchFamily="18" charset="0"/>
              </a:rPr>
              <a:pPr/>
              <a:t>41</a:t>
            </a:fld>
            <a:endParaRPr lang="en-US" altLang="zh-CN" smtClean="0">
              <a:latin typeface="Times New Roman" pitchFamily="18"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459A1E23-961D-4406-A7D0-3CB9D6B0CA09}" type="slidenum">
              <a:rPr lang="zh-CN" altLang="en-US" smtClean="0">
                <a:latin typeface="Times New Roman" pitchFamily="18" charset="0"/>
              </a:rPr>
              <a:pPr/>
              <a:t>43</a:t>
            </a:fld>
            <a:endParaRPr lang="en-US" altLang="zh-CN" smtClean="0">
              <a:latin typeface="Times New Roman" pitchFamily="18" charset="0"/>
            </a:endParaRPr>
          </a:p>
        </p:txBody>
      </p:sp>
      <p:sp>
        <p:nvSpPr>
          <p:cNvPr id="94211" name="Rectangle 2"/>
          <p:cNvSpPr>
            <a:spLocks noGrp="1" noRot="1" noChangeAspect="1" noChangeArrowheads="1" noTextEdit="1"/>
          </p:cNvSpPr>
          <p:nvPr>
            <p:ph type="sldImg"/>
          </p:nvPr>
        </p:nvSpPr>
        <p:spPr>
          <a:xfrm>
            <a:off x="381000" y="685800"/>
            <a:ext cx="6096000" cy="342900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ACF03E5-3689-4B59-9EB5-234D4B05DC78}" type="slidenum">
              <a:rPr lang="zh-CN" altLang="en-US" smtClean="0">
                <a:latin typeface="Times New Roman" pitchFamily="18" charset="0"/>
              </a:rPr>
              <a:pPr/>
              <a:t>44</a:t>
            </a:fld>
            <a:endParaRPr lang="en-US" altLang="zh-CN" smtClean="0">
              <a:latin typeface="Times New Roman" pitchFamily="18" charset="0"/>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090CBE33-648D-402A-B73A-97AF7F9664BA}" type="slidenum">
              <a:rPr lang="zh-CN" altLang="en-US" smtClean="0">
                <a:latin typeface="Times New Roman" pitchFamily="18" charset="0"/>
              </a:rPr>
              <a:pPr/>
              <a:t>46</a:t>
            </a:fld>
            <a:endParaRPr lang="en-US" altLang="zh-CN" smtClean="0">
              <a:latin typeface="Times New Roman" pitchFamily="18" charset="0"/>
            </a:endParaRPr>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Raid 2</a:t>
            </a:r>
            <a:r>
              <a:rPr lang="zh-CN" altLang="en-US" dirty="0" smtClean="0"/>
              <a:t>：内存方式的差错纠正代码结构，内存系统中的每个字节都有一个相关奇偶位，以记录字节中置为</a:t>
            </a:r>
            <a:r>
              <a:rPr lang="en-US" altLang="zh-CN" dirty="0" smtClean="0"/>
              <a:t>1</a:t>
            </a:r>
            <a:r>
              <a:rPr lang="zh-CN" altLang="en-US" dirty="0" smtClean="0"/>
              <a:t>的个数是偶数还是奇数</a:t>
            </a:r>
            <a:endParaRPr lang="en-US" altLang="zh-CN" dirty="0" smtClean="0"/>
          </a:p>
          <a:p>
            <a:r>
              <a:rPr lang="en-US" altLang="zh-CN" dirty="0" smtClean="0"/>
              <a:t>Raid3</a:t>
            </a:r>
            <a:r>
              <a:rPr lang="zh-CN" altLang="en-US" dirty="0" smtClean="0"/>
              <a:t>和</a:t>
            </a:r>
            <a:r>
              <a:rPr lang="en-US" altLang="zh-CN" dirty="0" smtClean="0"/>
              <a:t>Raid4</a:t>
            </a:r>
            <a:r>
              <a:rPr lang="zh-CN" altLang="en-US" dirty="0" smtClean="0"/>
              <a:t>：奇偶校验码和其它磁盘的相应扇区或块一起用于恢复出错磁盘的扇区和块。</a:t>
            </a:r>
            <a:endParaRPr lang="en-US" altLang="zh-CN" dirty="0" smtClean="0"/>
          </a:p>
          <a:p>
            <a:r>
              <a:rPr lang="en-US" altLang="zh-CN" dirty="0" smtClean="0"/>
              <a:t>Raid5</a:t>
            </a:r>
            <a:r>
              <a:rPr lang="zh-CN" altLang="en-US" dirty="0" smtClean="0"/>
              <a:t>：将数据和奇偶校验分布在所有</a:t>
            </a:r>
            <a:r>
              <a:rPr lang="en-US" altLang="zh-CN" dirty="0" smtClean="0"/>
              <a:t>N+1</a:t>
            </a:r>
            <a:r>
              <a:rPr lang="zh-CN" altLang="en-US" dirty="0" smtClean="0"/>
              <a:t>块磁盘上</a:t>
            </a:r>
            <a:endParaRPr lang="en-US" altLang="zh-CN" dirty="0" smtClean="0"/>
          </a:p>
          <a:p>
            <a:r>
              <a:rPr lang="en-US" altLang="zh-CN" dirty="0" smtClean="0"/>
              <a:t>Raid6</a:t>
            </a:r>
            <a:r>
              <a:rPr lang="zh-CN" altLang="en-US" dirty="0" smtClean="0"/>
              <a:t>：保存了额外的冗余信息以防止多个磁盘出错，每</a:t>
            </a:r>
            <a:r>
              <a:rPr lang="en-US" altLang="zh-CN" dirty="0" smtClean="0"/>
              <a:t>4</a:t>
            </a:r>
            <a:r>
              <a:rPr lang="zh-CN" altLang="en-US" dirty="0" smtClean="0"/>
              <a:t>个位的数据使用了</a:t>
            </a:r>
            <a:r>
              <a:rPr lang="en-US" altLang="zh-CN" dirty="0" smtClean="0"/>
              <a:t>2</a:t>
            </a:r>
            <a:r>
              <a:rPr lang="zh-CN" altLang="en-US" dirty="0" smtClean="0"/>
              <a:t>个位的冗余数据，这样系统可以容忍两个磁盘出错。</a:t>
            </a:r>
          </a:p>
          <a:p>
            <a:pPr eaLnBrk="1" hangingPunct="1"/>
            <a:endParaRPr lang="zh-CN" altLang="en-US" dirty="0" smtClean="0">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FB4998B8-EFAD-430E-9445-F91B29550B70}" type="slidenum">
              <a:rPr lang="zh-CN" altLang="en-US" smtClean="0">
                <a:latin typeface="Times New Roman" pitchFamily="18" charset="0"/>
              </a:rPr>
              <a:pPr/>
              <a:t>47</a:t>
            </a:fld>
            <a:endParaRPr lang="en-US" altLang="zh-CN" smtClean="0">
              <a:latin typeface="Times New Roman" pitchFamily="18" charset="0"/>
            </a:endParaRPr>
          </a:p>
        </p:txBody>
      </p:sp>
      <p:sp>
        <p:nvSpPr>
          <p:cNvPr id="97283" name="Rectangle 2"/>
          <p:cNvSpPr>
            <a:spLocks noGrp="1" noRot="1" noChangeAspect="1" noChangeArrowheads="1" noTextEdit="1"/>
          </p:cNvSpPr>
          <p:nvPr>
            <p:ph type="sldImg"/>
          </p:nvPr>
        </p:nvSpPr>
        <p:spPr>
          <a:xfrm>
            <a:off x="381000" y="685800"/>
            <a:ext cx="6096000" cy="342900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Raid0+1</a:t>
            </a:r>
            <a:r>
              <a:rPr lang="zh-CN" altLang="en-US" dirty="0" smtClean="0"/>
              <a:t>：</a:t>
            </a:r>
            <a:r>
              <a:rPr lang="en-US" altLang="zh-CN" dirty="0" smtClean="0"/>
              <a:t>raid0</a:t>
            </a:r>
            <a:r>
              <a:rPr lang="zh-CN" altLang="en-US" dirty="0" smtClean="0"/>
              <a:t>和</a:t>
            </a:r>
            <a:r>
              <a:rPr lang="en-US" altLang="zh-CN" dirty="0" smtClean="0"/>
              <a:t>raid1</a:t>
            </a:r>
            <a:r>
              <a:rPr lang="zh-CN" altLang="en-US" dirty="0" smtClean="0"/>
              <a:t>的组合，</a:t>
            </a:r>
            <a:r>
              <a:rPr lang="en-US" altLang="zh-CN" dirty="0" smtClean="0"/>
              <a:t>raid0</a:t>
            </a:r>
            <a:r>
              <a:rPr lang="zh-CN" altLang="en-US" dirty="0" smtClean="0"/>
              <a:t>提供性能，</a:t>
            </a:r>
            <a:r>
              <a:rPr lang="en-US" altLang="zh-CN" dirty="0" smtClean="0"/>
              <a:t>raid1</a:t>
            </a:r>
            <a:r>
              <a:rPr lang="zh-CN" altLang="en-US" dirty="0" smtClean="0"/>
              <a:t>提供可靠性。一组磁盘分散成条，每一条再镜像到另一条。</a:t>
            </a:r>
            <a:r>
              <a:rPr lang="en-US" altLang="zh-CN" dirty="0" smtClean="0">
                <a:hlinkClick r:id="rId3"/>
              </a:rPr>
              <a:t>RAID0+1</a:t>
            </a:r>
            <a:r>
              <a:rPr lang="zh-CN" altLang="en-US" dirty="0" smtClean="0"/>
              <a:t>允许坏多个盘，但只能在坏在同一个</a:t>
            </a:r>
            <a:r>
              <a:rPr lang="en-US" altLang="zh-CN" dirty="0" smtClean="0"/>
              <a:t>RAID0</a:t>
            </a:r>
            <a:r>
              <a:rPr lang="zh-CN" altLang="en-US" dirty="0" smtClean="0"/>
              <a:t>中，不允许两个</a:t>
            </a:r>
            <a:r>
              <a:rPr lang="en-US" altLang="zh-CN" dirty="0" smtClean="0"/>
              <a:t>RAID0</a:t>
            </a:r>
            <a:r>
              <a:rPr lang="zh-CN" altLang="en-US" dirty="0" smtClean="0"/>
              <a:t>都有坏盘</a:t>
            </a:r>
            <a:endParaRPr lang="en-US" altLang="zh-CN" dirty="0" smtClean="0"/>
          </a:p>
          <a:p>
            <a:r>
              <a:rPr lang="en-US" altLang="zh-CN" dirty="0" smtClean="0"/>
              <a:t>Raid1+0</a:t>
            </a:r>
            <a:r>
              <a:rPr lang="zh-CN" altLang="en-US" dirty="0" smtClean="0"/>
              <a:t>：先镜像，再分散。如果单个磁盘不可用，其它镜像仍如其它磁盘一样可用。</a:t>
            </a:r>
            <a:r>
              <a:rPr lang="en-US" altLang="zh-CN" dirty="0" smtClean="0">
                <a:hlinkClick r:id="rId4"/>
              </a:rPr>
              <a:t>RAID1+0</a:t>
            </a:r>
            <a:r>
              <a:rPr lang="zh-CN" altLang="en-US" dirty="0" smtClean="0"/>
              <a:t>允许坏多个盘，只要不是一对磁盘坏就可以</a:t>
            </a:r>
          </a:p>
          <a:p>
            <a:pPr eaLnBrk="1" hangingPunct="1"/>
            <a:r>
              <a:rPr lang="en-US" altLang="zh-CN" dirty="0" smtClean="0">
                <a:effectLst/>
              </a:rPr>
              <a:t>RAID 1+0</a:t>
            </a:r>
            <a:r>
              <a:rPr lang="zh-CN" altLang="en-US" dirty="0" smtClean="0">
                <a:effectLst/>
              </a:rPr>
              <a:t>在整体容错能力和恢复代价上比</a:t>
            </a:r>
            <a:r>
              <a:rPr lang="en-US" altLang="zh-CN" dirty="0" smtClean="0">
                <a:effectLst/>
              </a:rPr>
              <a:t>RAID 0+1</a:t>
            </a:r>
            <a:r>
              <a:rPr lang="zh-CN" altLang="en-US" dirty="0" smtClean="0">
                <a:effectLst/>
              </a:rPr>
              <a:t>更有优势，所以更为常用。</a:t>
            </a:r>
            <a:endParaRPr lang="zh-CN" altLang="en-US" dirty="0" smtClean="0">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381000" y="685800"/>
            <a:ext cx="6096000" cy="3429000"/>
          </a:xfrm>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381000" y="685800"/>
            <a:ext cx="6096000" cy="3429000"/>
          </a:xfrm>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381000" y="685800"/>
            <a:ext cx="6096000" cy="3429000"/>
          </a:xfrm>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381000" y="685800"/>
            <a:ext cx="6096000" cy="3429000"/>
          </a:xfrm>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1983397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528EDE11-E139-4093-B37A-7D982D59AE2B}" type="slidenum">
              <a:rPr lang="zh-CN" altLang="en-US" smtClean="0">
                <a:latin typeface="Times New Roman" pitchFamily="18" charset="0"/>
              </a:rPr>
              <a:pPr/>
              <a:t>53</a:t>
            </a:fld>
            <a:endParaRPr lang="en-US" altLang="zh-CN" smtClean="0">
              <a:latin typeface="Times New Roman" pitchFamily="18" charset="0"/>
            </a:endParaRPr>
          </a:p>
        </p:txBody>
      </p:sp>
      <p:sp>
        <p:nvSpPr>
          <p:cNvPr id="120835" name="Rectangle 2"/>
          <p:cNvSpPr>
            <a:spLocks noGrp="1" noRot="1" noChangeAspect="1" noChangeArrowheads="1" noTextEdit="1"/>
          </p:cNvSpPr>
          <p:nvPr>
            <p:ph type="sldImg"/>
          </p:nvPr>
        </p:nvSpPr>
        <p:spPr>
          <a:xfrm>
            <a:off x="381000" y="685800"/>
            <a:ext cx="6096000" cy="3429000"/>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itchFamily="34" charset="0"/>
                <a:ea typeface="MS PGothic" pitchFamily="34" charset="-128"/>
              </a:defRPr>
            </a:lvl1pPr>
            <a:lvl2pPr marL="742950" indent="-285750" defTabSz="912813">
              <a:defRPr>
                <a:solidFill>
                  <a:schemeClr val="tx1"/>
                </a:solidFill>
                <a:latin typeface="Verdana" pitchFamily="34" charset="0"/>
                <a:ea typeface="MS PGothic" pitchFamily="34" charset="-128"/>
              </a:defRPr>
            </a:lvl2pPr>
            <a:lvl3pPr marL="1143000" indent="-228600" defTabSz="912813">
              <a:defRPr>
                <a:solidFill>
                  <a:schemeClr val="tx1"/>
                </a:solidFill>
                <a:latin typeface="Verdana" pitchFamily="34" charset="0"/>
                <a:ea typeface="MS PGothic" pitchFamily="34" charset="-128"/>
              </a:defRPr>
            </a:lvl3pPr>
            <a:lvl4pPr marL="1600200" indent="-228600" defTabSz="912813">
              <a:defRPr>
                <a:solidFill>
                  <a:schemeClr val="tx1"/>
                </a:solidFill>
                <a:latin typeface="Verdana" pitchFamily="34" charset="0"/>
                <a:ea typeface="MS PGothic" pitchFamily="34" charset="-128"/>
              </a:defRPr>
            </a:lvl4pPr>
            <a:lvl5pPr marL="2057400" indent="-228600" defTabSz="912813">
              <a:defRPr>
                <a:solidFill>
                  <a:schemeClr val="tx1"/>
                </a:solidFill>
                <a:latin typeface="Verdana" pitchFamily="34" charset="0"/>
                <a:ea typeface="MS PGothic" pitchFamily="34" charset="-128"/>
              </a:defRPr>
            </a:lvl5pPr>
            <a:lvl6pPr marL="2514600" indent="-228600" defTabSz="912813"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12813"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12813"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12813" eaLnBrk="0" fontAlgn="base" hangingPunct="0">
              <a:spcBef>
                <a:spcPct val="0"/>
              </a:spcBef>
              <a:spcAft>
                <a:spcPct val="0"/>
              </a:spcAft>
              <a:defRPr>
                <a:solidFill>
                  <a:schemeClr val="tx1"/>
                </a:solidFill>
                <a:latin typeface="Verdana" pitchFamily="34" charset="0"/>
                <a:ea typeface="MS PGothic" pitchFamily="34" charset="-128"/>
              </a:defRPr>
            </a:lvl9pPr>
          </a:lstStyle>
          <a:p>
            <a:fld id="{CB8B86D4-7BEC-4D8F-9C0A-3B228D8AB648}" type="slidenum">
              <a:rPr lang="en-US" altLang="zh-CN" smtClean="0">
                <a:latin typeface="Times New Roman" pitchFamily="18" charset="0"/>
              </a:rPr>
              <a:pPr/>
              <a:t>4</a:t>
            </a:fld>
            <a:endParaRPr lang="en-US" altLang="zh-CN" smtClean="0">
              <a:latin typeface="Times New Roman" pitchFamily="18" charset="0"/>
            </a:endParaRPr>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itchFamily="34" charset="0"/>
                <a:ea typeface="MS PGothic" pitchFamily="34" charset="-128"/>
              </a:defRPr>
            </a:lvl1pPr>
            <a:lvl2pPr marL="742950" indent="-285750" defTabSz="912813">
              <a:defRPr>
                <a:solidFill>
                  <a:schemeClr val="tx1"/>
                </a:solidFill>
                <a:latin typeface="Verdana" pitchFamily="34" charset="0"/>
                <a:ea typeface="MS PGothic" pitchFamily="34" charset="-128"/>
              </a:defRPr>
            </a:lvl2pPr>
            <a:lvl3pPr marL="1143000" indent="-228600" defTabSz="912813">
              <a:defRPr>
                <a:solidFill>
                  <a:schemeClr val="tx1"/>
                </a:solidFill>
                <a:latin typeface="Verdana" pitchFamily="34" charset="0"/>
                <a:ea typeface="MS PGothic" pitchFamily="34" charset="-128"/>
              </a:defRPr>
            </a:lvl3pPr>
            <a:lvl4pPr marL="1600200" indent="-228600" defTabSz="912813">
              <a:defRPr>
                <a:solidFill>
                  <a:schemeClr val="tx1"/>
                </a:solidFill>
                <a:latin typeface="Verdana" pitchFamily="34" charset="0"/>
                <a:ea typeface="MS PGothic" pitchFamily="34" charset="-128"/>
              </a:defRPr>
            </a:lvl4pPr>
            <a:lvl5pPr marL="2057400" indent="-228600" defTabSz="912813">
              <a:defRPr>
                <a:solidFill>
                  <a:schemeClr val="tx1"/>
                </a:solidFill>
                <a:latin typeface="Verdana" pitchFamily="34" charset="0"/>
                <a:ea typeface="MS PGothic" pitchFamily="34" charset="-128"/>
              </a:defRPr>
            </a:lvl5pPr>
            <a:lvl6pPr marL="2514600" indent="-228600" defTabSz="912813"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12813"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12813"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12813" eaLnBrk="0" fontAlgn="base" hangingPunct="0">
              <a:spcBef>
                <a:spcPct val="0"/>
              </a:spcBef>
              <a:spcAft>
                <a:spcPct val="0"/>
              </a:spcAft>
              <a:defRPr>
                <a:solidFill>
                  <a:schemeClr val="tx1"/>
                </a:solidFill>
                <a:latin typeface="Verdana" pitchFamily="34" charset="0"/>
                <a:ea typeface="MS PGothic" pitchFamily="34" charset="-128"/>
              </a:defRPr>
            </a:lvl9pPr>
          </a:lstStyle>
          <a:p>
            <a:fld id="{CB8B86D4-7BEC-4D8F-9C0A-3B228D8AB648}" type="slidenum">
              <a:rPr lang="en-US" altLang="zh-CN" smtClean="0">
                <a:latin typeface="Times New Roman" pitchFamily="18" charset="0"/>
              </a:rPr>
              <a:pPr/>
              <a:t>5</a:t>
            </a:fld>
            <a:endParaRPr lang="en-US" altLang="zh-CN" smtClean="0">
              <a:latin typeface="Times New Roman" pitchFamily="18" charset="0"/>
            </a:endParaRPr>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6A67625D-1E23-463D-B9EB-A7561F279569}" type="slidenum">
              <a:rPr lang="zh-CN" altLang="en-US" smtClean="0">
                <a:latin typeface="Times New Roman" pitchFamily="18" charset="0"/>
              </a:rPr>
              <a:pPr/>
              <a:t>8</a:t>
            </a:fld>
            <a:endParaRPr lang="en-US" altLang="zh-CN" smtClean="0">
              <a:latin typeface="Times New Roman" pitchFamily="18" charset="0"/>
            </a:endParaRPr>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2C4DD03-3E20-43BF-B4EF-E949EFE42F36}" type="slidenum">
              <a:rPr lang="zh-CN" altLang="en-US" smtClean="0">
                <a:latin typeface="Times New Roman" pitchFamily="18" charset="0"/>
              </a:rPr>
              <a:pPr/>
              <a:t>9</a:t>
            </a:fld>
            <a:endParaRPr lang="en-US" altLang="zh-CN" smtClean="0">
              <a:latin typeface="Times New Roman" pitchFamily="18" charset="0"/>
            </a:endParaRPr>
          </a:p>
        </p:txBody>
      </p:sp>
      <p:sp>
        <p:nvSpPr>
          <p:cNvPr id="71683" name="Rectangle 2"/>
          <p:cNvSpPr>
            <a:spLocks noGrp="1" noRot="1" noChangeAspect="1" noChangeArrowheads="1" noTextEdit="1"/>
          </p:cNvSpPr>
          <p:nvPr>
            <p:ph type="sldImg"/>
          </p:nvPr>
        </p:nvSpPr>
        <p:spPr>
          <a:xfrm>
            <a:off x="381000" y="685800"/>
            <a:ext cx="6096000" cy="342900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22C4DD03-3E20-43BF-B4EF-E949EFE42F36}" type="slidenum">
              <a:rPr lang="zh-CN" altLang="en-US" smtClean="0">
                <a:latin typeface="Times New Roman" pitchFamily="18" charset="0"/>
              </a:rPr>
              <a:pPr/>
              <a:t>10</a:t>
            </a:fld>
            <a:endParaRPr lang="en-US" altLang="zh-CN" smtClean="0">
              <a:latin typeface="Times New Roman" pitchFamily="18" charset="0"/>
            </a:endParaRPr>
          </a:p>
        </p:txBody>
      </p:sp>
      <p:sp>
        <p:nvSpPr>
          <p:cNvPr id="71683" name="Rectangle 2"/>
          <p:cNvSpPr>
            <a:spLocks noGrp="1" noRot="1" noChangeAspect="1" noChangeArrowheads="1" noTextEdit="1"/>
          </p:cNvSpPr>
          <p:nvPr>
            <p:ph type="sldImg"/>
          </p:nvPr>
        </p:nvSpPr>
        <p:spPr>
          <a:xfrm>
            <a:off x="381000" y="685800"/>
            <a:ext cx="6096000" cy="342900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fld id="{9015B141-9D9F-44AE-B321-87334F01BF6F}" type="slidenum">
              <a:rPr lang="zh-CN" altLang="en-US" smtClean="0">
                <a:latin typeface="Times New Roman" pitchFamily="18" charset="0"/>
              </a:rPr>
              <a:pPr/>
              <a:t>12</a:t>
            </a:fld>
            <a:endParaRPr lang="en-US" altLang="zh-CN" smtClean="0">
              <a:latin typeface="Times New Roman" pitchFamily="18" charset="0"/>
            </a:endParaRPr>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355600" y="3588327"/>
            <a:ext cx="11480800" cy="5888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sp>
        <p:nvSpPr>
          <p:cNvPr id="7" name="Text Box 8"/>
          <p:cNvSpPr txBox="1">
            <a:spLocks noChangeArrowheads="1"/>
          </p:cNvSpPr>
          <p:nvPr/>
        </p:nvSpPr>
        <p:spPr bwMode="auto">
          <a:xfrm>
            <a:off x="35984" y="6613526"/>
            <a:ext cx="15327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zh-CN" sz="1000" b="1" dirty="0" smtClean="0">
                <a:solidFill>
                  <a:srgbClr val="336699"/>
                </a:solidFill>
                <a:latin typeface="Helvetica" pitchFamily="34" charset="0"/>
              </a:rPr>
              <a:t>Operating System  </a:t>
            </a:r>
            <a:r>
              <a:rPr lang="en-US" altLang="zh-CN" sz="1000" b="1" dirty="0" err="1" smtClean="0">
                <a:solidFill>
                  <a:srgbClr val="336699"/>
                </a:solidFill>
                <a:latin typeface="Helvetica" pitchFamily="34" charset="0"/>
              </a:rPr>
              <a:t>jjm</a:t>
            </a:r>
            <a:endParaRPr lang="en-US" altLang="zh-CN" sz="1000" b="1" dirty="0" smtClean="0">
              <a:solidFill>
                <a:srgbClr val="336699"/>
              </a:solidFill>
              <a:latin typeface="Helvetica" pitchFamily="34" charset="0"/>
            </a:endParaRPr>
          </a:p>
        </p:txBody>
      </p:sp>
      <p:grpSp>
        <p:nvGrpSpPr>
          <p:cNvPr id="2" name="组合 1"/>
          <p:cNvGrpSpPr/>
          <p:nvPr userDrawn="1"/>
        </p:nvGrpSpPr>
        <p:grpSpPr>
          <a:xfrm>
            <a:off x="4987638" y="4383808"/>
            <a:ext cx="1385648" cy="906751"/>
            <a:chOff x="5264727" y="4738255"/>
            <a:chExt cx="1094703" cy="726641"/>
          </a:xfrm>
        </p:grpSpPr>
        <p:pic>
          <p:nvPicPr>
            <p:cNvPr id="8"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8668" y="4889195"/>
              <a:ext cx="732752" cy="424759"/>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10"/>
            <p:cNvSpPr>
              <a:spLocks noChangeArrowheads="1"/>
            </p:cNvSpPr>
            <p:nvPr/>
          </p:nvSpPr>
          <p:spPr bwMode="auto">
            <a:xfrm>
              <a:off x="5264727" y="4738255"/>
              <a:ext cx="1094703" cy="726641"/>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p>
          </p:txBody>
        </p:sp>
      </p:grpSp>
      <p:sp>
        <p:nvSpPr>
          <p:cNvPr id="297986" name="Rectangle 2"/>
          <p:cNvSpPr>
            <a:spLocks noGrp="1" noChangeArrowheads="1"/>
          </p:cNvSpPr>
          <p:nvPr>
            <p:ph type="ctrTitle"/>
          </p:nvPr>
        </p:nvSpPr>
        <p:spPr>
          <a:xfrm>
            <a:off x="914400" y="685800"/>
            <a:ext cx="103632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1218885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785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652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0881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08774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7501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776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7431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53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85116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38630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1" y="0"/>
            <a:ext cx="85544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1028" name="Rectangle 4"/>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1029" name="Rectangle 5"/>
          <p:cNvSpPr>
            <a:spLocks noChangeArrowheads="1"/>
          </p:cNvSpPr>
          <p:nvPr/>
        </p:nvSpPr>
        <p:spPr bwMode="auto">
          <a:xfrm>
            <a:off x="0" y="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endParaRPr lang="zh-CN" altLang="en-US" sz="2400">
              <a:latin typeface="Times New Roman" pitchFamily="18" charset="0"/>
            </a:endParaRPr>
          </a:p>
        </p:txBody>
      </p:sp>
      <p:sp>
        <p:nvSpPr>
          <p:cNvPr id="1030" name="Line 6"/>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7"/>
          <p:cNvSpPr>
            <a:spLocks noChangeArrowheads="1"/>
          </p:cNvSpPr>
          <p:nvPr/>
        </p:nvSpPr>
        <p:spPr bwMode="auto">
          <a:xfrm>
            <a:off x="0" y="2286000"/>
            <a:ext cx="3048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endParaRPr lang="zh-CN" altLang="en-US" sz="2400">
              <a:latin typeface="Times New Roman" pitchFamily="18" charset="0"/>
            </a:endParaRPr>
          </a:p>
        </p:txBody>
      </p:sp>
      <p:sp>
        <p:nvSpPr>
          <p:cNvPr id="1032" name="Rectangle 8"/>
          <p:cNvSpPr>
            <a:spLocks noChangeArrowheads="1"/>
          </p:cNvSpPr>
          <p:nvPr/>
        </p:nvSpPr>
        <p:spPr bwMode="auto">
          <a:xfrm>
            <a:off x="0" y="457200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endParaRPr lang="zh-CN" altLang="en-US" sz="2400">
              <a:latin typeface="Times New Roman" pitchFamily="18" charset="0"/>
            </a:endParaRPr>
          </a:p>
        </p:txBody>
      </p:sp>
      <p:sp>
        <p:nvSpPr>
          <p:cNvPr id="1033" name="Text Box 9"/>
          <p:cNvSpPr txBox="1">
            <a:spLocks noChangeArrowheads="1"/>
          </p:cNvSpPr>
          <p:nvPr/>
        </p:nvSpPr>
        <p:spPr bwMode="auto">
          <a:xfrm>
            <a:off x="5714187" y="6613526"/>
            <a:ext cx="5180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zh-CN" sz="1000" b="1" smtClean="0">
                <a:solidFill>
                  <a:srgbClr val="006699"/>
                </a:solidFill>
                <a:latin typeface="Helvetica" pitchFamily="34" charset="0"/>
              </a:rPr>
              <a:t>12.</a:t>
            </a:r>
            <a:fld id="{B2175689-69FC-42CC-A263-FD9B1EDFEF9F}" type="slidenum">
              <a:rPr lang="en-US" altLang="zh-CN" sz="1000" b="1" smtClean="0">
                <a:solidFill>
                  <a:srgbClr val="006699"/>
                </a:solidFill>
                <a:latin typeface="Helvetica" pitchFamily="34" charset="0"/>
              </a:rPr>
              <a:pPr algn="ctr">
                <a:spcBef>
                  <a:spcPct val="50000"/>
                </a:spcBef>
                <a:defRPr/>
              </a:pPr>
              <a:t>‹#›</a:t>
            </a:fld>
            <a:endParaRPr lang="en-US" altLang="zh-CN" sz="1000" b="1" smtClean="0">
              <a:solidFill>
                <a:srgbClr val="006699"/>
              </a:solidFill>
              <a:latin typeface="Helvetica" pitchFamily="34" charset="0"/>
            </a:endParaRPr>
          </a:p>
        </p:txBody>
      </p:sp>
      <p:sp>
        <p:nvSpPr>
          <p:cNvPr id="1034" name="Text Box 11"/>
          <p:cNvSpPr txBox="1">
            <a:spLocks noChangeArrowheads="1"/>
          </p:cNvSpPr>
          <p:nvPr/>
        </p:nvSpPr>
        <p:spPr bwMode="auto">
          <a:xfrm>
            <a:off x="247651" y="6621464"/>
            <a:ext cx="17684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zh-CN" sz="1000" b="1" dirty="0" smtClean="0">
                <a:solidFill>
                  <a:srgbClr val="006699"/>
                </a:solidFill>
                <a:latin typeface="Helvetica" pitchFamily="34" charset="0"/>
              </a:rPr>
              <a:t>Operating System  </a:t>
            </a:r>
            <a:r>
              <a:rPr lang="zh-CN" altLang="en-US" sz="1000" b="1" dirty="0" smtClean="0">
                <a:solidFill>
                  <a:srgbClr val="006699"/>
                </a:solidFill>
                <a:latin typeface="Helvetica" pitchFamily="34" charset="0"/>
              </a:rPr>
              <a:t>季江民</a:t>
            </a:r>
            <a:r>
              <a:rPr lang="en-US" altLang="zh-CN" sz="1000" b="1" dirty="0" smtClean="0">
                <a:solidFill>
                  <a:srgbClr val="006699"/>
                </a:solidFill>
                <a:latin typeface="Helvetica" pitchFamily="34" charset="0"/>
              </a:rPr>
              <a:t> </a:t>
            </a:r>
          </a:p>
        </p:txBody>
      </p:sp>
      <p:pic>
        <p:nvPicPr>
          <p:cNvPr id="1035"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46451" y="6303818"/>
            <a:ext cx="731250" cy="33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6"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6699"/>
          </a:solidFill>
          <a:latin typeface="+mj-lt"/>
          <a:ea typeface="MS PGothic" pitchFamily="34" charset="-128"/>
          <a:cs typeface="+mj-cs"/>
        </a:defRPr>
      </a:lvl1pPr>
      <a:lvl2pPr algn="ctr" rtl="0" eaLnBrk="0" fontAlgn="base" hangingPunct="0">
        <a:spcBef>
          <a:spcPct val="0"/>
        </a:spcBef>
        <a:spcAft>
          <a:spcPct val="0"/>
        </a:spcAft>
        <a:defRPr sz="3200" b="1">
          <a:solidFill>
            <a:srgbClr val="006699"/>
          </a:solidFill>
          <a:latin typeface="Arial" charset="0"/>
          <a:ea typeface="MS PGothic"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2400">
          <a:solidFill>
            <a:schemeClr val="tx1"/>
          </a:solidFill>
          <a:latin typeface="+mn-lt"/>
          <a:ea typeface="MS PGothic" pitchFamily="34" charset="-128"/>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000">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sz="2400">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sz="2000">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sz="2000">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209800" y="685801"/>
            <a:ext cx="8034338" cy="1730375"/>
          </a:xfrm>
        </p:spPr>
        <p:txBody>
          <a:bodyPr/>
          <a:lstStyle/>
          <a:p>
            <a:pPr eaLnBrk="1" hangingPunct="1"/>
            <a:r>
              <a:rPr lang="en-US" altLang="zh-CN" sz="3600" dirty="0">
                <a:solidFill>
                  <a:srgbClr val="002060"/>
                </a:solidFill>
              </a:rPr>
              <a:t>Chapter 12:  Mass-Storage Systems</a:t>
            </a:r>
            <a:br>
              <a:rPr lang="en-US" altLang="zh-CN" sz="3600" dirty="0">
                <a:solidFill>
                  <a:srgbClr val="002060"/>
                </a:solidFill>
              </a:rPr>
            </a:br>
            <a:r>
              <a:rPr lang="zh-CN" altLang="en-US" sz="3200" dirty="0">
                <a:solidFill>
                  <a:srgbClr val="002060"/>
                </a:solidFill>
                <a:latin typeface="楷体" pitchFamily="49" charset="-122"/>
                <a:ea typeface="楷体" pitchFamily="49" charset="-122"/>
              </a:rPr>
              <a:t>大容量存储系统</a:t>
            </a:r>
            <a:endParaRPr lang="en-US" altLang="zh-CN" sz="4400" dirty="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2800"/>
              <a:t>Overview of Mass Storage Structure (Cont)</a:t>
            </a:r>
          </a:p>
        </p:txBody>
      </p:sp>
      <p:sp>
        <p:nvSpPr>
          <p:cNvPr id="8195" name="Rectangle 3"/>
          <p:cNvSpPr>
            <a:spLocks noGrp="1" noChangeArrowheads="1"/>
          </p:cNvSpPr>
          <p:nvPr>
            <p:ph idx="1"/>
          </p:nvPr>
        </p:nvSpPr>
        <p:spPr/>
        <p:txBody>
          <a:bodyPr/>
          <a:lstStyle/>
          <a:p>
            <a:r>
              <a:rPr lang="en-US" altLang="zh-CN" sz="2400" b="1" dirty="0">
                <a:solidFill>
                  <a:srgbClr val="FF0000"/>
                </a:solidFill>
              </a:rPr>
              <a:t>Magnetic tape </a:t>
            </a:r>
            <a:r>
              <a:rPr lang="zh-CN" altLang="en-US" sz="2000" b="1" dirty="0">
                <a:solidFill>
                  <a:srgbClr val="FF0000"/>
                </a:solidFill>
                <a:ea typeface="楷体_GB2312" pitchFamily="49" charset="-122"/>
              </a:rPr>
              <a:t>（磁带）</a:t>
            </a:r>
            <a:r>
              <a:rPr lang="zh-CN" altLang="en-US" sz="2000" b="1" dirty="0">
                <a:solidFill>
                  <a:srgbClr val="3366FF"/>
                </a:solidFill>
              </a:rPr>
              <a:t> </a:t>
            </a:r>
            <a:endParaRPr lang="en-US" altLang="zh-CN" sz="2400" b="1" dirty="0">
              <a:solidFill>
                <a:srgbClr val="FF0000"/>
              </a:solidFill>
            </a:endParaRPr>
          </a:p>
          <a:p>
            <a:pPr lvl="1"/>
            <a:r>
              <a:rPr lang="zh-CN" altLang="en-US" sz="2000" dirty="0">
                <a:latin typeface="楷体" pitchFamily="49" charset="-122"/>
                <a:ea typeface="楷体" pitchFamily="49" charset="-122"/>
              </a:rPr>
              <a:t>出货的磁带驱动器中超过</a:t>
            </a:r>
            <a:r>
              <a:rPr lang="en-US" altLang="zh-CN" sz="2000" dirty="0">
                <a:latin typeface="楷体" pitchFamily="49" charset="-122"/>
                <a:ea typeface="楷体" pitchFamily="49" charset="-122"/>
              </a:rPr>
              <a:t>85%</a:t>
            </a:r>
            <a:r>
              <a:rPr lang="zh-CN" altLang="en-US" sz="2000" dirty="0">
                <a:latin typeface="楷体" pitchFamily="49" charset="-122"/>
                <a:ea typeface="楷体" pitchFamily="49" charset="-122"/>
              </a:rPr>
              <a:t>是</a:t>
            </a:r>
            <a:r>
              <a:rPr lang="en-US" altLang="zh-CN" sz="2000" dirty="0">
                <a:latin typeface="楷体" pitchFamily="49" charset="-122"/>
                <a:ea typeface="楷体" pitchFamily="49" charset="-122"/>
              </a:rPr>
              <a:t>LTO</a:t>
            </a:r>
            <a:r>
              <a:rPr lang="zh-CN" altLang="en-US" sz="2000" dirty="0">
                <a:latin typeface="楷体" pitchFamily="49" charset="-122"/>
                <a:ea typeface="楷体" pitchFamily="49" charset="-122"/>
              </a:rPr>
              <a:t>（</a:t>
            </a:r>
            <a:r>
              <a:rPr lang="en-US" altLang="zh-CN" sz="2000" dirty="0">
                <a:latin typeface="+mn-ea"/>
                <a:ea typeface="+mn-ea"/>
              </a:rPr>
              <a:t>Linear Tape Open</a:t>
            </a:r>
            <a:r>
              <a:rPr lang="zh-CN" altLang="en-US" sz="2000" dirty="0">
                <a:latin typeface="楷体" pitchFamily="49" charset="-122"/>
                <a:ea typeface="楷体" pitchFamily="49" charset="-122"/>
              </a:rPr>
              <a:t>）。</a:t>
            </a:r>
          </a:p>
          <a:p>
            <a:pPr lvl="1"/>
            <a:r>
              <a:rPr lang="zh-CN" altLang="en-US" sz="2000" dirty="0">
                <a:latin typeface="楷体" pitchFamily="49" charset="-122"/>
                <a:ea typeface="楷体" pitchFamily="49" charset="-122"/>
              </a:rPr>
              <a:t>磁带驱动器的可靠性、数据传输速率和容量已超过磁盘。</a:t>
            </a:r>
          </a:p>
          <a:p>
            <a:pPr lvl="1"/>
            <a:r>
              <a:rPr lang="zh-CN" altLang="en-US" sz="2000" dirty="0">
                <a:latin typeface="楷体" pitchFamily="49" charset="-122"/>
                <a:ea typeface="楷体" pitchFamily="49" charset="-122"/>
              </a:rPr>
              <a:t>磁带的原生容量为</a:t>
            </a:r>
            <a:r>
              <a:rPr lang="en-US" altLang="zh-CN" sz="2000" dirty="0">
                <a:latin typeface="楷体" pitchFamily="49" charset="-122"/>
                <a:ea typeface="楷体" pitchFamily="49" charset="-122"/>
              </a:rPr>
              <a:t>10TB</a:t>
            </a:r>
            <a:r>
              <a:rPr lang="zh-CN" altLang="en-US" sz="2000" dirty="0">
                <a:latin typeface="楷体" pitchFamily="49" charset="-122"/>
                <a:ea typeface="楷体" pitchFamily="49" charset="-122"/>
              </a:rPr>
              <a:t>，压缩容量超过</a:t>
            </a:r>
            <a:r>
              <a:rPr lang="en-US" altLang="zh-CN" sz="2000" dirty="0">
                <a:latin typeface="楷体" pitchFamily="49" charset="-122"/>
                <a:ea typeface="楷体" pitchFamily="49" charset="-122"/>
              </a:rPr>
              <a:t>25TB</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(LTO-10:48TB)</a:t>
            </a:r>
            <a:endParaRPr lang="zh-CN" altLang="en-US" sz="2000" dirty="0">
              <a:latin typeface="楷体" pitchFamily="49" charset="-122"/>
              <a:ea typeface="楷体" pitchFamily="49" charset="-122"/>
            </a:endParaRPr>
          </a:p>
          <a:p>
            <a:pPr lvl="1"/>
            <a:r>
              <a:rPr lang="zh-CN" altLang="en-US" sz="2000" dirty="0">
                <a:latin typeface="楷体" pitchFamily="49" charset="-122"/>
                <a:ea typeface="楷体" pitchFamily="49" charset="-122"/>
              </a:rPr>
              <a:t>磁带的原生数据传输速率为</a:t>
            </a:r>
            <a:r>
              <a:rPr lang="en-US" altLang="zh-CN" sz="2000" dirty="0">
                <a:latin typeface="楷体" pitchFamily="49" charset="-122"/>
                <a:ea typeface="楷体" pitchFamily="49" charset="-122"/>
              </a:rPr>
              <a:t>360MB/s</a:t>
            </a:r>
            <a:r>
              <a:rPr lang="zh-CN" altLang="en-US" sz="2000" dirty="0">
                <a:latin typeface="楷体" pitchFamily="49" charset="-122"/>
                <a:ea typeface="楷体" pitchFamily="49" charset="-122"/>
              </a:rPr>
              <a:t>。</a:t>
            </a:r>
          </a:p>
          <a:p>
            <a:pPr lvl="1"/>
            <a:r>
              <a:rPr lang="en-US" altLang="zh-CN" sz="2000" b="1" dirty="0">
                <a:latin typeface="+mj-ea"/>
                <a:ea typeface="+mj-ea"/>
              </a:rPr>
              <a:t>LTFS(Liner Tape File System)</a:t>
            </a:r>
            <a:r>
              <a:rPr lang="zh-CN" altLang="en-US" sz="2000" b="1" dirty="0">
                <a:latin typeface="楷体" pitchFamily="49" charset="-122"/>
                <a:ea typeface="楷体" pitchFamily="49" charset="-122"/>
              </a:rPr>
              <a:t>为磁带提供了一种通用、开放的文件系统。</a:t>
            </a:r>
          </a:p>
          <a:p>
            <a:pPr lvl="1"/>
            <a:r>
              <a:rPr lang="zh-CN" altLang="en-US" sz="2000" dirty="0">
                <a:latin typeface="楷体" pitchFamily="49" charset="-122"/>
                <a:ea typeface="楷体" pitchFamily="49" charset="-122"/>
              </a:rPr>
              <a:t>由于总体拥有成本，</a:t>
            </a:r>
            <a:r>
              <a:rPr lang="zh-CN" altLang="en-US" sz="2000" dirty="0" smtClean="0">
                <a:latin typeface="楷体" pitchFamily="49" charset="-122"/>
                <a:ea typeface="楷体" pitchFamily="49" charset="-122"/>
              </a:rPr>
              <a:t>云采用</a:t>
            </a:r>
            <a:r>
              <a:rPr lang="zh-CN" altLang="en-US" sz="2000" dirty="0">
                <a:latin typeface="楷体" pitchFamily="49" charset="-122"/>
                <a:ea typeface="楷体" pitchFamily="49" charset="-122"/>
              </a:rPr>
              <a:t>磁带解决方案用于归档服务。</a:t>
            </a:r>
            <a:endParaRPr lang="en-US" altLang="zh-CN" sz="2000" dirty="0">
              <a:latin typeface="楷体" pitchFamily="49" charset="-122"/>
              <a:ea typeface="楷体" pitchFamily="49" charset="-122"/>
            </a:endParaRPr>
          </a:p>
          <a:p>
            <a:pPr lvl="1"/>
            <a:r>
              <a:rPr lang="zh-CN" altLang="en-US" sz="2000" dirty="0">
                <a:latin typeface="楷体" pitchFamily="49" charset="-122"/>
                <a:ea typeface="楷体" pitchFamily="49" charset="-122"/>
              </a:rPr>
              <a:t>对企业级磁带和</a:t>
            </a:r>
            <a:r>
              <a:rPr lang="en-US" altLang="zh-CN" sz="2000" dirty="0">
                <a:latin typeface="楷体" pitchFamily="49" charset="-122"/>
                <a:ea typeface="楷体" pitchFamily="49" charset="-122"/>
              </a:rPr>
              <a:t>LTO</a:t>
            </a:r>
            <a:r>
              <a:rPr lang="zh-CN" altLang="en-US" sz="2000" dirty="0">
                <a:latin typeface="楷体" pitchFamily="49" charset="-122"/>
                <a:ea typeface="楷体" pitchFamily="49" charset="-122"/>
              </a:rPr>
              <a:t>而言，磁带介质的寿命至少是</a:t>
            </a:r>
            <a:r>
              <a:rPr lang="en-US" altLang="zh-CN" sz="2000" dirty="0">
                <a:latin typeface="楷体" pitchFamily="49" charset="-122"/>
                <a:ea typeface="楷体" pitchFamily="49" charset="-122"/>
              </a:rPr>
              <a:t>30</a:t>
            </a:r>
            <a:r>
              <a:rPr lang="zh-CN" altLang="en-US" sz="2000" dirty="0">
                <a:latin typeface="楷体" pitchFamily="49" charset="-122"/>
                <a:ea typeface="楷体" pitchFamily="49" charset="-122"/>
              </a:rPr>
              <a:t>年。</a:t>
            </a:r>
          </a:p>
          <a:p>
            <a:pPr lvl="1"/>
            <a:endParaRPr lang="zh-CN" altLang="en-US" sz="2000" dirty="0">
              <a:latin typeface="楷体" pitchFamily="49" charset="-122"/>
              <a:ea typeface="楷体" pitchFamily="49" charset="-122"/>
            </a:endParaRPr>
          </a:p>
          <a:p>
            <a:pPr lvl="1"/>
            <a:endParaRPr lang="en-US" altLang="zh-CN" sz="2000" dirty="0">
              <a:solidFill>
                <a:srgbClr val="3333FF"/>
              </a:solidFill>
            </a:endParaRPr>
          </a:p>
        </p:txBody>
      </p:sp>
      <p:pic>
        <p:nvPicPr>
          <p:cNvPr id="1026" name="Picture 2" descr="http://c.hiphotos.baidu.com/baike/c0%3Dbaike80%2C5%2C5%2C80%2C26/sign=a2031fe0b2a1cd1111bb7a72d87ba399/f603918fa0ec08fa0be2e87751ee3d6d54fbda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9232" y="4343274"/>
            <a:ext cx="2079118" cy="158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13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t>12.2 Disk Structure</a:t>
            </a:r>
            <a:endParaRPr lang="zh-CN" altLang="en-US" sz="4000" dirty="0"/>
          </a:p>
        </p:txBody>
      </p:sp>
    </p:spTree>
    <p:extLst>
      <p:ext uri="{BB962C8B-B14F-4D97-AF65-F5344CB8AC3E}">
        <p14:creationId xmlns:p14="http://schemas.microsoft.com/office/powerpoint/2010/main" val="30455574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dirty="0" smtClean="0">
                <a:solidFill>
                  <a:srgbClr val="C00000"/>
                </a:solidFill>
              </a:rPr>
              <a:t>Disk Structure</a:t>
            </a:r>
          </a:p>
        </p:txBody>
      </p:sp>
      <p:sp>
        <p:nvSpPr>
          <p:cNvPr id="9219" name="Rectangle 3"/>
          <p:cNvSpPr>
            <a:spLocks noGrp="1" noChangeArrowheads="1"/>
          </p:cNvSpPr>
          <p:nvPr>
            <p:ph idx="1"/>
          </p:nvPr>
        </p:nvSpPr>
        <p:spPr/>
        <p:txBody>
          <a:bodyPr/>
          <a:lstStyle/>
          <a:p>
            <a:r>
              <a:rPr lang="en-US" altLang="zh-CN" sz="2400" dirty="0"/>
              <a:t>Disk drives are addressed as large 1-dimensional arrays of </a:t>
            </a:r>
            <a:r>
              <a:rPr lang="en-US" altLang="zh-CN" sz="2400" dirty="0">
                <a:solidFill>
                  <a:srgbClr val="3366FF"/>
                </a:solidFill>
              </a:rPr>
              <a:t>logical blocks</a:t>
            </a:r>
            <a:r>
              <a:rPr lang="en-US" altLang="zh-CN" sz="2400" dirty="0"/>
              <a:t>, where the logical block is the smallest unit of transfer</a:t>
            </a:r>
          </a:p>
          <a:p>
            <a:r>
              <a:rPr lang="en-US" altLang="zh-CN" sz="2400" dirty="0">
                <a:ea typeface="宋体" pitchFamily="2" charset="-122"/>
              </a:rPr>
              <a:t>The size of </a:t>
            </a:r>
            <a:r>
              <a:rPr lang="en-US" altLang="zh-CN" sz="2400" dirty="0"/>
              <a:t>the logical block is </a:t>
            </a:r>
            <a:r>
              <a:rPr lang="en-US" altLang="zh-CN" sz="2400" dirty="0">
                <a:ea typeface="宋体" pitchFamily="2" charset="-122"/>
              </a:rPr>
              <a:t>usually </a:t>
            </a:r>
            <a:r>
              <a:rPr lang="en-US" altLang="zh-CN" sz="2400" dirty="0">
                <a:solidFill>
                  <a:srgbClr val="3333FF"/>
                </a:solidFill>
                <a:ea typeface="宋体" pitchFamily="2" charset="-122"/>
              </a:rPr>
              <a:t>512 bytes</a:t>
            </a:r>
          </a:p>
          <a:p>
            <a:r>
              <a:rPr lang="en-US" altLang="zh-CN" sz="2400" dirty="0"/>
              <a:t>The 1-dimensional array of logical blocks is mapped into the sectors of the disk sequentially</a:t>
            </a:r>
          </a:p>
          <a:p>
            <a:pPr lvl="1"/>
            <a:r>
              <a:rPr lang="en-US" altLang="zh-CN" sz="2400" dirty="0">
                <a:solidFill>
                  <a:srgbClr val="3333FF"/>
                </a:solidFill>
              </a:rPr>
              <a:t>Sector 0</a:t>
            </a:r>
            <a:r>
              <a:rPr lang="en-US" altLang="zh-CN" sz="2400" dirty="0"/>
              <a:t> is the first sector of the first track on the outermost cylinder</a:t>
            </a:r>
          </a:p>
          <a:p>
            <a:pPr lvl="1"/>
            <a:r>
              <a:rPr lang="en-US" altLang="zh-CN" sz="2400" dirty="0"/>
              <a:t>Mapping proceeds in order through that track, then the rest of the tracks in that cylinder, and then through the rest of the cylinders from outermost to innermost</a:t>
            </a:r>
          </a:p>
          <a:p>
            <a:endParaRPr lang="en-US" altLang="zh-CN"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pPr eaLnBrk="1" hangingPunct="1"/>
            <a:r>
              <a:rPr lang="en-US" altLang="zh-CN" smtClean="0"/>
              <a:t>Moving-head Disk Mechanism</a:t>
            </a:r>
          </a:p>
        </p:txBody>
      </p:sp>
      <p:sp>
        <p:nvSpPr>
          <p:cNvPr id="2" name="内容占位符 1"/>
          <p:cNvSpPr>
            <a:spLocks noGrp="1"/>
          </p:cNvSpPr>
          <p:nvPr>
            <p:ph idx="1"/>
          </p:nvPr>
        </p:nvSpPr>
        <p:spPr/>
        <p:txBody>
          <a:bodyPr/>
          <a:lstStyle/>
          <a:p>
            <a:endParaRPr lang="zh-CN" altLang="en-US"/>
          </a:p>
        </p:txBody>
      </p:sp>
      <p:pic>
        <p:nvPicPr>
          <p:cNvPr id="10243" name="Picture 5"/>
          <p:cNvPicPr>
            <a:picLocks noChangeAspect="1" noChangeArrowheads="1"/>
          </p:cNvPicPr>
          <p:nvPr/>
        </p:nvPicPr>
        <p:blipFill>
          <a:blip r:embed="rId3">
            <a:extLst>
              <a:ext uri="{28A0092B-C50C-407E-A947-70E740481C1C}">
                <a14:useLocalDpi xmlns:a14="http://schemas.microsoft.com/office/drawing/2010/main" val="0"/>
              </a:ext>
            </a:extLst>
          </a:blip>
          <a:srcRect l="801" t="2466" r="801" b="2834"/>
          <a:stretch>
            <a:fillRect/>
          </a:stretch>
        </p:blipFill>
        <p:spPr bwMode="auto">
          <a:xfrm>
            <a:off x="5985641" y="2349063"/>
            <a:ext cx="4476422" cy="40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1028" name="Picture 4" descr="http://www.kuqin.com/upimg/allimg/080628/02081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936" y="928960"/>
            <a:ext cx="3735989" cy="36588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smtClean="0"/>
              <a:t>Host-attached storage</a:t>
            </a:r>
            <a:endParaRPr lang="zh-CN" altLang="en-US" dirty="0" smtClean="0"/>
          </a:p>
        </p:txBody>
      </p:sp>
      <p:sp>
        <p:nvSpPr>
          <p:cNvPr id="12291" name="Rectangle 3"/>
          <p:cNvSpPr>
            <a:spLocks noGrp="1" noChangeArrowheads="1"/>
          </p:cNvSpPr>
          <p:nvPr>
            <p:ph idx="1"/>
          </p:nvPr>
        </p:nvSpPr>
        <p:spPr/>
        <p:txBody>
          <a:bodyPr/>
          <a:lstStyle/>
          <a:p>
            <a:r>
              <a:rPr lang="en-US" altLang="zh-CN" sz="2000" dirty="0">
                <a:solidFill>
                  <a:srgbClr val="FF0000"/>
                </a:solidFill>
              </a:rPr>
              <a:t>Host-attached storage</a:t>
            </a:r>
            <a:r>
              <a:rPr lang="en-US" altLang="zh-CN" sz="2000" dirty="0"/>
              <a:t> accessed through I/O ports talking to I/O busses</a:t>
            </a:r>
          </a:p>
          <a:p>
            <a:r>
              <a:rPr lang="en-US" altLang="zh-CN" sz="2000" dirty="0"/>
              <a:t>I/O bus like </a:t>
            </a:r>
            <a:r>
              <a:rPr lang="en-US" altLang="zh-CN" sz="2000" dirty="0">
                <a:solidFill>
                  <a:srgbClr val="FF0000"/>
                </a:solidFill>
              </a:rPr>
              <a:t>IDE</a:t>
            </a:r>
          </a:p>
          <a:p>
            <a:pPr lvl="1"/>
            <a:r>
              <a:rPr lang="en-US" altLang="zh-CN" sz="2000" dirty="0"/>
              <a:t>a maximum of 2 drives per I/O bus</a:t>
            </a:r>
          </a:p>
          <a:p>
            <a:r>
              <a:rPr lang="en-US" altLang="zh-CN" sz="2000" dirty="0">
                <a:solidFill>
                  <a:srgbClr val="FF0000"/>
                </a:solidFill>
              </a:rPr>
              <a:t>SCSI </a:t>
            </a:r>
            <a:r>
              <a:rPr lang="en-US" altLang="zh-CN" sz="2000" dirty="0"/>
              <a:t>itself is a bus, up to 16 devices on one cable, </a:t>
            </a:r>
            <a:r>
              <a:rPr lang="en-US" altLang="zh-CN" sz="2000" dirty="0">
                <a:solidFill>
                  <a:srgbClr val="3366FF"/>
                </a:solidFill>
              </a:rPr>
              <a:t>SCSI initiator </a:t>
            </a:r>
            <a:r>
              <a:rPr lang="en-US" altLang="zh-CN" sz="2000" dirty="0"/>
              <a:t>requests operation and </a:t>
            </a:r>
            <a:r>
              <a:rPr lang="en-US" altLang="zh-CN" sz="2000" dirty="0">
                <a:solidFill>
                  <a:srgbClr val="3366FF"/>
                </a:solidFill>
              </a:rPr>
              <a:t>SCSI targets </a:t>
            </a:r>
            <a:r>
              <a:rPr lang="en-US" altLang="zh-CN" sz="2000" dirty="0"/>
              <a:t>perform tasks </a:t>
            </a:r>
          </a:p>
          <a:p>
            <a:pPr lvl="1"/>
            <a:r>
              <a:rPr lang="en-US" altLang="zh-CN" sz="2000" dirty="0"/>
              <a:t>Each target can have up to 8 </a:t>
            </a:r>
            <a:r>
              <a:rPr lang="en-US" altLang="zh-CN" sz="2000" dirty="0">
                <a:solidFill>
                  <a:srgbClr val="3366FF"/>
                </a:solidFill>
              </a:rPr>
              <a:t>logical units </a:t>
            </a:r>
            <a:r>
              <a:rPr lang="en-US" altLang="zh-CN" sz="2000" dirty="0"/>
              <a:t>(disks attached to device </a:t>
            </a:r>
            <a:r>
              <a:rPr lang="en-US" altLang="zh-CN" sz="2000" dirty="0" smtClean="0"/>
              <a:t>controller</a:t>
            </a:r>
            <a:r>
              <a:rPr lang="zh-CN" altLang="en-US" sz="2000" dirty="0" smtClean="0"/>
              <a:t>）</a:t>
            </a:r>
            <a:endParaRPr lang="en-US" altLang="zh-CN" sz="2000" dirty="0"/>
          </a:p>
          <a:p>
            <a:r>
              <a:rPr lang="en-US" altLang="zh-CN" sz="2000" dirty="0">
                <a:solidFill>
                  <a:srgbClr val="FF0000"/>
                </a:solidFill>
              </a:rPr>
              <a:t>FC</a:t>
            </a:r>
            <a:r>
              <a:rPr lang="zh-CN" altLang="en-US" sz="2000" dirty="0">
                <a:ea typeface="宋体" pitchFamily="2" charset="-122"/>
              </a:rPr>
              <a:t>（</a:t>
            </a:r>
            <a:r>
              <a:rPr lang="zh-CN" altLang="zh-CN" sz="2000" dirty="0">
                <a:ea typeface="宋体" pitchFamily="2" charset="-122"/>
              </a:rPr>
              <a:t>Fibre Channel，</a:t>
            </a:r>
            <a:r>
              <a:rPr lang="zh-CN" altLang="en-US" sz="2000" dirty="0">
                <a:ea typeface="楷体_GB2312" pitchFamily="49" charset="-122"/>
              </a:rPr>
              <a:t>光纤通道</a:t>
            </a:r>
            <a:r>
              <a:rPr lang="zh-CN" altLang="en-US" sz="2000" dirty="0"/>
              <a:t> </a:t>
            </a:r>
            <a:r>
              <a:rPr lang="zh-CN" altLang="en-US" sz="2000" dirty="0">
                <a:ea typeface="宋体" pitchFamily="2" charset="-122"/>
              </a:rPr>
              <a:t>）</a:t>
            </a:r>
            <a:r>
              <a:rPr lang="zh-CN" altLang="en-US" sz="2000" dirty="0"/>
              <a:t> </a:t>
            </a:r>
            <a:r>
              <a:rPr lang="en-US" altLang="zh-CN" sz="2000" dirty="0"/>
              <a:t>is high-speed serial architecture</a:t>
            </a:r>
          </a:p>
          <a:p>
            <a:pPr lvl="1"/>
            <a:r>
              <a:rPr lang="en-US" altLang="zh-CN" sz="1800" dirty="0"/>
              <a:t>Can be switched fabric with 24-bit address space – the basis of </a:t>
            </a:r>
            <a:r>
              <a:rPr lang="en-US" altLang="zh-CN" sz="1800" dirty="0">
                <a:solidFill>
                  <a:srgbClr val="FF0000"/>
                </a:solidFill>
              </a:rPr>
              <a:t>storage area networks (SANs</a:t>
            </a:r>
            <a:r>
              <a:rPr lang="en-US" altLang="zh-CN" sz="1800" dirty="0"/>
              <a:t>) in which many hosts attach to many storage units</a:t>
            </a:r>
          </a:p>
          <a:p>
            <a:pPr lvl="1"/>
            <a:r>
              <a:rPr lang="en-US" altLang="zh-CN" sz="1800" dirty="0"/>
              <a:t>Can be </a:t>
            </a:r>
            <a:r>
              <a:rPr lang="en-US" altLang="zh-CN" sz="1800" dirty="0">
                <a:solidFill>
                  <a:srgbClr val="3366FF"/>
                </a:solidFill>
              </a:rPr>
              <a:t>arbitrated loop </a:t>
            </a:r>
            <a:r>
              <a:rPr lang="en-US" altLang="zh-CN" sz="1800" dirty="0"/>
              <a:t>(</a:t>
            </a:r>
            <a:r>
              <a:rPr lang="en-US" altLang="zh-CN" sz="1800" dirty="0">
                <a:solidFill>
                  <a:srgbClr val="3366FF"/>
                </a:solidFill>
              </a:rPr>
              <a:t>FC-AL</a:t>
            </a:r>
            <a:r>
              <a:rPr lang="en-US" altLang="zh-CN" sz="1800" dirty="0"/>
              <a:t>) of 126 devices</a:t>
            </a:r>
          </a:p>
          <a:p>
            <a:endParaRPr lang="zh-CN" altLang="en-US" sz="1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smtClean="0">
                <a:solidFill>
                  <a:srgbClr val="C00000"/>
                </a:solidFill>
              </a:rPr>
              <a:t>Network-Attached Storage</a:t>
            </a:r>
          </a:p>
        </p:txBody>
      </p:sp>
      <p:sp>
        <p:nvSpPr>
          <p:cNvPr id="13315" name="Rectangle 3"/>
          <p:cNvSpPr>
            <a:spLocks noGrp="1" noChangeArrowheads="1"/>
          </p:cNvSpPr>
          <p:nvPr>
            <p:ph idx="1"/>
          </p:nvPr>
        </p:nvSpPr>
        <p:spPr/>
        <p:txBody>
          <a:bodyPr/>
          <a:lstStyle/>
          <a:p>
            <a:r>
              <a:rPr lang="en-US" altLang="zh-CN" sz="2000" dirty="0">
                <a:solidFill>
                  <a:srgbClr val="FF0000"/>
                </a:solidFill>
              </a:rPr>
              <a:t>Network-attached storage</a:t>
            </a:r>
            <a:r>
              <a:rPr lang="en-US" altLang="zh-CN" sz="2000" dirty="0"/>
              <a:t> (</a:t>
            </a:r>
            <a:r>
              <a:rPr lang="en-US" altLang="zh-CN" sz="2000" dirty="0">
                <a:solidFill>
                  <a:srgbClr val="3366FF"/>
                </a:solidFill>
              </a:rPr>
              <a:t>NAS</a:t>
            </a:r>
            <a:r>
              <a:rPr lang="en-US" altLang="zh-CN" sz="2000" dirty="0"/>
              <a:t>) is storage made available over a network rather than over a local connection (such as a bus)</a:t>
            </a:r>
          </a:p>
          <a:p>
            <a:r>
              <a:rPr lang="en-US" altLang="zh-CN" sz="2000" dirty="0"/>
              <a:t>NFS and </a:t>
            </a:r>
            <a:r>
              <a:rPr lang="en-US" altLang="zh-CN" sz="2000" dirty="0" smtClean="0"/>
              <a:t>CIFS (</a:t>
            </a:r>
            <a:r>
              <a:rPr lang="en-US" altLang="zh-CN" sz="2000" dirty="0"/>
              <a:t>Common Internet File System) are common protocols</a:t>
            </a:r>
          </a:p>
          <a:p>
            <a:r>
              <a:rPr lang="en-US" altLang="zh-CN" sz="2000" dirty="0"/>
              <a:t>Implemented via remote procedure calls (RPCs) between host and storage</a:t>
            </a:r>
          </a:p>
          <a:p>
            <a:r>
              <a:rPr lang="en-US" altLang="zh-CN" sz="2000" dirty="0"/>
              <a:t>New </a:t>
            </a:r>
            <a:r>
              <a:rPr lang="en-US" altLang="zh-CN" sz="2000" dirty="0">
                <a:solidFill>
                  <a:srgbClr val="3366FF"/>
                </a:solidFill>
              </a:rPr>
              <a:t>iSCSI</a:t>
            </a:r>
            <a:r>
              <a:rPr lang="en-US" altLang="zh-CN" sz="2000" dirty="0"/>
              <a:t> protocol uses IP network to carry the SCSI protocol</a:t>
            </a:r>
          </a:p>
        </p:txBody>
      </p:sp>
      <p:pic>
        <p:nvPicPr>
          <p:cNvPr id="1331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850" y="3556001"/>
            <a:ext cx="6497638"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mtClean="0">
                <a:solidFill>
                  <a:srgbClr val="C00000"/>
                </a:solidFill>
              </a:rPr>
              <a:t>Storage Area Network</a:t>
            </a:r>
            <a:r>
              <a:rPr lang="zh-CN" altLang="en-US" smtClean="0"/>
              <a:t>（</a:t>
            </a:r>
            <a:r>
              <a:rPr lang="en-US" altLang="zh-CN" smtClean="0"/>
              <a:t>SAN</a:t>
            </a:r>
            <a:r>
              <a:rPr lang="zh-CN" altLang="en-US" smtClean="0"/>
              <a:t>）</a:t>
            </a:r>
            <a:endParaRPr lang="en-US" altLang="zh-CN" smtClean="0"/>
          </a:p>
        </p:txBody>
      </p:sp>
      <p:sp>
        <p:nvSpPr>
          <p:cNvPr id="14339" name="Rectangle 3"/>
          <p:cNvSpPr>
            <a:spLocks noGrp="1" noChangeArrowheads="1"/>
          </p:cNvSpPr>
          <p:nvPr>
            <p:ph idx="1"/>
          </p:nvPr>
        </p:nvSpPr>
        <p:spPr/>
        <p:txBody>
          <a:bodyPr/>
          <a:lstStyle/>
          <a:p>
            <a:r>
              <a:rPr lang="en-US" altLang="zh-CN" sz="2000" dirty="0"/>
              <a:t>Common in large storage environments (and becoming more common)</a:t>
            </a:r>
          </a:p>
          <a:p>
            <a:r>
              <a:rPr lang="en-US" altLang="zh-CN" sz="2000" dirty="0"/>
              <a:t>Multiple hosts attached to multiple storage arrays - flexible</a:t>
            </a:r>
          </a:p>
        </p:txBody>
      </p:sp>
      <p:pic>
        <p:nvPicPr>
          <p:cNvPr id="143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789" y="2370138"/>
            <a:ext cx="6448425" cy="368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itchFamily="49" charset="-122"/>
                <a:ea typeface="楷体" pitchFamily="49" charset="-122"/>
              </a:rPr>
              <a:t>存储虚拟化技术</a:t>
            </a:r>
          </a:p>
        </p:txBody>
      </p:sp>
      <p:sp>
        <p:nvSpPr>
          <p:cNvPr id="3" name="内容占位符 2"/>
          <p:cNvSpPr>
            <a:spLocks noGrp="1"/>
          </p:cNvSpPr>
          <p:nvPr>
            <p:ph idx="1"/>
          </p:nvPr>
        </p:nvSpPr>
        <p:spPr>
          <a:xfrm>
            <a:off x="1075267" y="1233489"/>
            <a:ext cx="6831060" cy="4530725"/>
          </a:xfrm>
        </p:spPr>
        <p:txBody>
          <a:bodyPr/>
          <a:lstStyle/>
          <a:p>
            <a:r>
              <a:rPr lang="en-US" altLang="zh-CN" dirty="0">
                <a:solidFill>
                  <a:srgbClr val="FF0000"/>
                </a:solidFill>
                <a:latin typeface="Times New Roman" panose="02020603050405020304" pitchFamily="18" charset="0"/>
                <a:ea typeface="楷体" pitchFamily="49" charset="-122"/>
                <a:cs typeface="Times New Roman" panose="02020603050405020304" pitchFamily="18" charset="0"/>
              </a:rPr>
              <a:t>SNIA</a:t>
            </a:r>
            <a:r>
              <a:rPr lang="zh-CN" altLang="en-US" dirty="0">
                <a:latin typeface="Times New Roman" panose="02020603050405020304" pitchFamily="18" charset="0"/>
                <a:ea typeface="楷体" pitchFamily="49" charset="-122"/>
                <a:cs typeface="Times New Roman" panose="02020603050405020304" pitchFamily="18" charset="0"/>
              </a:rPr>
              <a:t>（</a:t>
            </a:r>
            <a:r>
              <a:rPr lang="en-US" altLang="zh-CN" dirty="0">
                <a:latin typeface="Times New Roman" panose="02020603050405020304" pitchFamily="18" charset="0"/>
                <a:ea typeface="楷体" pitchFamily="49" charset="-122"/>
                <a:cs typeface="Times New Roman" panose="02020603050405020304" pitchFamily="18" charset="0"/>
              </a:rPr>
              <a:t>Storage Networking Industry Association</a:t>
            </a:r>
            <a:r>
              <a:rPr lang="zh-CN" altLang="en-US" dirty="0">
                <a:latin typeface="Times New Roman" panose="02020603050405020304" pitchFamily="18" charset="0"/>
                <a:ea typeface="楷体" pitchFamily="49" charset="-122"/>
                <a:cs typeface="Times New Roman" panose="02020603050405020304" pitchFamily="18" charset="0"/>
              </a:rPr>
              <a:t>，存储网络联合会）官方对于</a:t>
            </a:r>
            <a:r>
              <a:rPr lang="en-US" altLang="zh-CN" dirty="0">
                <a:latin typeface="Times New Roman" panose="02020603050405020304" pitchFamily="18" charset="0"/>
                <a:ea typeface="楷体" pitchFamily="49" charset="-122"/>
                <a:cs typeface="Times New Roman" panose="02020603050405020304" pitchFamily="18" charset="0"/>
              </a:rPr>
              <a:t>Virtualization</a:t>
            </a:r>
            <a:r>
              <a:rPr lang="zh-CN" altLang="en-US" dirty="0">
                <a:latin typeface="Times New Roman" panose="02020603050405020304" pitchFamily="18" charset="0"/>
                <a:ea typeface="楷体" pitchFamily="49" charset="-122"/>
                <a:cs typeface="Times New Roman" panose="02020603050405020304" pitchFamily="18" charset="0"/>
              </a:rPr>
              <a:t>（存储虚拟化技术）的定义，如下：</a:t>
            </a:r>
          </a:p>
          <a:p>
            <a:pPr lvl="1"/>
            <a:r>
              <a:rPr lang="zh-CN" altLang="en-US" dirty="0" smtClean="0">
                <a:latin typeface="楷体" pitchFamily="49" charset="-122"/>
                <a:ea typeface="楷体" pitchFamily="49" charset="-122"/>
              </a:rPr>
              <a:t>是</a:t>
            </a:r>
            <a:r>
              <a:rPr lang="zh-CN" altLang="en-US" dirty="0">
                <a:latin typeface="楷体" pitchFamily="49" charset="-122"/>
                <a:ea typeface="楷体" pitchFamily="49" charset="-122"/>
              </a:rPr>
              <a:t>将存储（子）系统内部功能与具体应用、主机及通用网络资源分离、隐藏及抽象的行为。以期达到存储或数据管理的网络无关性。</a:t>
            </a:r>
          </a:p>
          <a:p>
            <a:pPr lvl="1"/>
            <a:r>
              <a:rPr lang="zh-CN" altLang="en-US" dirty="0" smtClean="0">
                <a:latin typeface="楷体" pitchFamily="49" charset="-122"/>
                <a:ea typeface="楷体" pitchFamily="49" charset="-122"/>
              </a:rPr>
              <a:t>对于</a:t>
            </a:r>
            <a:r>
              <a:rPr lang="zh-CN" altLang="en-US" dirty="0">
                <a:latin typeface="楷体" pitchFamily="49" charset="-122"/>
                <a:ea typeface="楷体" pitchFamily="49" charset="-122"/>
              </a:rPr>
              <a:t>存储服务及设备的虚拟化应用，以期达到整合设备功能、隐藏复杂细节以及向已经存在的底层存储资源添加新的应用。</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841" y="1375518"/>
            <a:ext cx="3405559" cy="424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69508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t>12.4 Disk Scheduling</a:t>
            </a:r>
            <a:endParaRPr lang="zh-CN" altLang="en-US" sz="4000" dirty="0"/>
          </a:p>
        </p:txBody>
      </p:sp>
    </p:spTree>
    <p:extLst>
      <p:ext uri="{BB962C8B-B14F-4D97-AF65-F5344CB8AC3E}">
        <p14:creationId xmlns:p14="http://schemas.microsoft.com/office/powerpoint/2010/main" val="33173502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smtClean="0">
                <a:solidFill>
                  <a:srgbClr val="FFC000"/>
                </a:solidFill>
                <a:ea typeface="宋体" pitchFamily="2" charset="-122"/>
              </a:rPr>
              <a:t> </a:t>
            </a:r>
            <a:r>
              <a:rPr lang="en-US" altLang="zh-CN" dirty="0" smtClean="0">
                <a:solidFill>
                  <a:srgbClr val="FFC000"/>
                </a:solidFill>
              </a:rPr>
              <a:t>Disk Scheduling</a:t>
            </a:r>
          </a:p>
        </p:txBody>
      </p:sp>
      <p:sp>
        <p:nvSpPr>
          <p:cNvPr id="15363" name="Rectangle 3"/>
          <p:cNvSpPr>
            <a:spLocks noGrp="1" noChangeArrowheads="1"/>
          </p:cNvSpPr>
          <p:nvPr>
            <p:ph idx="1"/>
          </p:nvPr>
        </p:nvSpPr>
        <p:spPr/>
        <p:txBody>
          <a:bodyPr/>
          <a:lstStyle/>
          <a:p>
            <a:r>
              <a:rPr lang="en-US" altLang="zh-CN" sz="2000" dirty="0"/>
              <a:t>The operating system is responsible for using hardware efficiently — for the disk drives, this means having a fast access time and disk bandwidth</a:t>
            </a:r>
          </a:p>
          <a:p>
            <a:r>
              <a:rPr lang="en-US" altLang="zh-CN" sz="2000" dirty="0"/>
              <a:t>Access time has t</a:t>
            </a:r>
            <a:r>
              <a:rPr lang="en-US" altLang="zh-CN" sz="2000" dirty="0">
                <a:ea typeface="宋体" pitchFamily="2" charset="-122"/>
              </a:rPr>
              <a:t>hree</a:t>
            </a:r>
            <a:r>
              <a:rPr lang="en-US" altLang="zh-CN" sz="2000" dirty="0"/>
              <a:t> major components</a:t>
            </a:r>
          </a:p>
          <a:p>
            <a:pPr lvl="1"/>
            <a:r>
              <a:rPr lang="en-US" altLang="zh-CN" sz="2000" b="1" dirty="0">
                <a:solidFill>
                  <a:srgbClr val="3366FF"/>
                </a:solidFill>
              </a:rPr>
              <a:t>Seek time</a:t>
            </a:r>
            <a:r>
              <a:rPr lang="zh-CN" altLang="en-US" sz="2000" b="1" dirty="0">
                <a:solidFill>
                  <a:srgbClr val="3366FF"/>
                </a:solidFill>
                <a:ea typeface="楷体_GB2312" pitchFamily="49" charset="-122"/>
              </a:rPr>
              <a:t>（寻道时间）</a:t>
            </a:r>
            <a:r>
              <a:rPr lang="zh-CN" altLang="en-US" sz="2000" b="1" dirty="0">
                <a:solidFill>
                  <a:srgbClr val="3366FF"/>
                </a:solidFill>
              </a:rPr>
              <a:t> </a:t>
            </a:r>
            <a:r>
              <a:rPr lang="en-US" altLang="zh-CN" sz="2000" dirty="0"/>
              <a:t>is the time for the disk are to move the heads to the cylinder containing the desired sector</a:t>
            </a:r>
          </a:p>
          <a:p>
            <a:pPr lvl="1"/>
            <a:r>
              <a:rPr lang="en-US" altLang="zh-CN" sz="2000" b="1" dirty="0">
                <a:solidFill>
                  <a:srgbClr val="3366FF"/>
                </a:solidFill>
              </a:rPr>
              <a:t>Rotational latency</a:t>
            </a:r>
            <a:r>
              <a:rPr lang="zh-CN" altLang="en-US" sz="2000" b="1" dirty="0">
                <a:solidFill>
                  <a:srgbClr val="3366FF"/>
                </a:solidFill>
                <a:ea typeface="楷体_GB2312" pitchFamily="49" charset="-122"/>
              </a:rPr>
              <a:t>（</a:t>
            </a:r>
            <a:r>
              <a:rPr lang="zh-CN" altLang="en-US" sz="2000" b="1" dirty="0">
                <a:solidFill>
                  <a:srgbClr val="3333FF"/>
                </a:solidFill>
                <a:ea typeface="楷体_GB2312" pitchFamily="49" charset="-122"/>
              </a:rPr>
              <a:t>旋转延迟）</a:t>
            </a:r>
            <a:r>
              <a:rPr lang="en-US" altLang="zh-CN" sz="2000" dirty="0"/>
              <a:t>is the additional time waiting for the disk to rotate the desired sector to the disk head</a:t>
            </a:r>
          </a:p>
          <a:p>
            <a:pPr lvl="1"/>
            <a:r>
              <a:rPr lang="en-US" altLang="zh-CN" sz="2000" b="1" dirty="0">
                <a:solidFill>
                  <a:srgbClr val="3333FF"/>
                </a:solidFill>
                <a:sym typeface="Symbol" pitchFamily="18" charset="2"/>
              </a:rPr>
              <a:t>Transfer </a:t>
            </a:r>
            <a:r>
              <a:rPr lang="en-US" altLang="zh-CN" sz="2000" b="1" dirty="0">
                <a:solidFill>
                  <a:srgbClr val="3333FF"/>
                </a:solidFill>
                <a:ea typeface="宋体" pitchFamily="2" charset="-122"/>
                <a:sym typeface="Symbol" pitchFamily="18" charset="2"/>
              </a:rPr>
              <a:t>time </a:t>
            </a:r>
            <a:r>
              <a:rPr lang="en-US" altLang="zh-CN" sz="2000" b="1" dirty="0">
                <a:solidFill>
                  <a:srgbClr val="3333FF"/>
                </a:solidFill>
                <a:latin typeface="楷体_GB2312" pitchFamily="49" charset="-122"/>
                <a:ea typeface="楷体_GB2312" pitchFamily="49" charset="-122"/>
                <a:sym typeface="Symbol" pitchFamily="18" charset="2"/>
              </a:rPr>
              <a:t>(</a:t>
            </a:r>
            <a:r>
              <a:rPr lang="zh-CN" altLang="en-US" sz="1800" b="1" dirty="0">
                <a:solidFill>
                  <a:srgbClr val="3333FF"/>
                </a:solidFill>
                <a:latin typeface="楷体_GB2312" pitchFamily="49" charset="-122"/>
                <a:ea typeface="楷体_GB2312" pitchFamily="49" charset="-122"/>
              </a:rPr>
              <a:t>传输时间</a:t>
            </a:r>
            <a:r>
              <a:rPr lang="en-US" altLang="zh-CN" sz="1800" b="1" dirty="0">
                <a:solidFill>
                  <a:srgbClr val="3333FF"/>
                </a:solidFill>
                <a:latin typeface="楷体_GB2312" pitchFamily="49" charset="-122"/>
                <a:ea typeface="楷体_GB2312" pitchFamily="49" charset="-122"/>
              </a:rPr>
              <a:t>)</a:t>
            </a:r>
            <a:endParaRPr lang="en-US" altLang="zh-CN" sz="2000" b="1" dirty="0">
              <a:solidFill>
                <a:srgbClr val="3333FF"/>
              </a:solidFill>
              <a:latin typeface="楷体_GB2312" pitchFamily="49" charset="-122"/>
              <a:ea typeface="楷体_GB2312" pitchFamily="49" charset="-122"/>
            </a:endParaRPr>
          </a:p>
          <a:p>
            <a:r>
              <a:rPr lang="en-US" altLang="zh-CN" sz="2000" dirty="0"/>
              <a:t>Minimize seek time</a:t>
            </a:r>
          </a:p>
          <a:p>
            <a:r>
              <a:rPr lang="en-US" altLang="zh-CN" sz="2000" b="1" dirty="0">
                <a:solidFill>
                  <a:srgbClr val="FF0000"/>
                </a:solidFill>
              </a:rPr>
              <a:t>Seek time </a:t>
            </a:r>
            <a:r>
              <a:rPr lang="en-US" altLang="zh-CN" sz="2000" b="1" dirty="0">
                <a:solidFill>
                  <a:srgbClr val="FF0000"/>
                </a:solidFill>
                <a:sym typeface="Symbol" pitchFamily="18" charset="2"/>
              </a:rPr>
              <a:t> seek distance </a:t>
            </a:r>
            <a:r>
              <a:rPr lang="zh-CN" altLang="en-US" sz="2000" b="1" dirty="0">
                <a:solidFill>
                  <a:srgbClr val="3333FF"/>
                </a:solidFill>
                <a:latin typeface="楷体_GB2312" pitchFamily="49" charset="-122"/>
                <a:ea typeface="楷体_GB2312" pitchFamily="49" charset="-122"/>
                <a:sym typeface="Symbol" pitchFamily="18" charset="2"/>
              </a:rPr>
              <a:t>寻道时间 </a:t>
            </a:r>
            <a:r>
              <a:rPr lang="zh-CN" altLang="zh-CN" sz="2000" b="1" dirty="0">
                <a:solidFill>
                  <a:srgbClr val="3333FF"/>
                </a:solidFill>
                <a:latin typeface="楷体_GB2312" pitchFamily="49" charset="-122"/>
                <a:ea typeface="楷体_GB2312" pitchFamily="49" charset="-122"/>
                <a:sym typeface="Symbol" pitchFamily="18" charset="2"/>
              </a:rPr>
              <a:t> </a:t>
            </a:r>
            <a:r>
              <a:rPr lang="zh-CN" altLang="en-US" sz="2000" b="1" dirty="0">
                <a:solidFill>
                  <a:srgbClr val="3333FF"/>
                </a:solidFill>
                <a:latin typeface="楷体_GB2312" pitchFamily="49" charset="-122"/>
                <a:ea typeface="楷体_GB2312" pitchFamily="49" charset="-122"/>
                <a:sym typeface="Symbol" pitchFamily="18" charset="2"/>
              </a:rPr>
              <a:t>寻道距离</a:t>
            </a:r>
            <a:endParaRPr lang="en-US" altLang="zh-CN" sz="2000" b="1" dirty="0">
              <a:solidFill>
                <a:srgbClr val="3333FF"/>
              </a:solidFill>
              <a:latin typeface="楷体_GB2312" pitchFamily="49" charset="-122"/>
              <a:ea typeface="楷体_GB2312" pitchFamily="49" charset="-122"/>
              <a:sym typeface="Symbol" pitchFamily="18" charset="2"/>
            </a:endParaRPr>
          </a:p>
          <a:p>
            <a:r>
              <a:rPr lang="en-US" altLang="zh-CN" sz="2000" dirty="0">
                <a:sym typeface="Symbol" pitchFamily="18" charset="2"/>
              </a:rPr>
              <a:t>Disk </a:t>
            </a:r>
            <a:r>
              <a:rPr lang="en-US" altLang="zh-CN" sz="2000" dirty="0">
                <a:solidFill>
                  <a:srgbClr val="3366FF"/>
                </a:solidFill>
                <a:sym typeface="Symbol" pitchFamily="18" charset="2"/>
              </a:rPr>
              <a:t>bandwidth </a:t>
            </a:r>
            <a:r>
              <a:rPr lang="en-US" altLang="zh-CN" sz="2000" dirty="0">
                <a:sym typeface="Symbol" pitchFamily="18" charset="2"/>
              </a:rPr>
              <a:t>is the total number of bytes transferred, divided by the total time between the first request for service and the completion of the last transfer</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mtClean="0"/>
              <a:t>Chapter 12:  Mass-Storage Systems</a:t>
            </a:r>
          </a:p>
        </p:txBody>
      </p:sp>
      <p:sp>
        <p:nvSpPr>
          <p:cNvPr id="4099" name="Rectangle 3"/>
          <p:cNvSpPr>
            <a:spLocks noGrp="1" noChangeArrowheads="1"/>
          </p:cNvSpPr>
          <p:nvPr>
            <p:ph idx="1"/>
          </p:nvPr>
        </p:nvSpPr>
        <p:spPr/>
        <p:txBody>
          <a:bodyPr/>
          <a:lstStyle/>
          <a:p>
            <a:r>
              <a:rPr lang="en-US" altLang="zh-CN" sz="2000" dirty="0">
                <a:ea typeface="宋体" pitchFamily="2" charset="-122"/>
              </a:rPr>
              <a:t>12.1 </a:t>
            </a:r>
            <a:r>
              <a:rPr lang="en-US" altLang="zh-CN" sz="2000" dirty="0"/>
              <a:t>Overview of Mass Storage Structure</a:t>
            </a:r>
          </a:p>
          <a:p>
            <a:r>
              <a:rPr lang="en-US" altLang="zh-CN" sz="2000" dirty="0">
                <a:ea typeface="宋体" pitchFamily="2" charset="-122"/>
              </a:rPr>
              <a:t>12.2 </a:t>
            </a:r>
            <a:r>
              <a:rPr lang="en-US" altLang="zh-CN" sz="2000" dirty="0"/>
              <a:t>Disk Structure</a:t>
            </a:r>
          </a:p>
          <a:p>
            <a:r>
              <a:rPr lang="en-US" altLang="zh-CN" sz="2000" dirty="0">
                <a:ea typeface="宋体" pitchFamily="2" charset="-122"/>
              </a:rPr>
              <a:t>12.3 </a:t>
            </a:r>
            <a:r>
              <a:rPr lang="en-US" altLang="zh-CN" sz="2000" dirty="0"/>
              <a:t>Disk Attachment</a:t>
            </a:r>
          </a:p>
          <a:p>
            <a:r>
              <a:rPr lang="en-US" altLang="zh-CN" sz="2000" dirty="0">
                <a:ea typeface="宋体" pitchFamily="2" charset="-122"/>
              </a:rPr>
              <a:t>12.4 </a:t>
            </a:r>
            <a:r>
              <a:rPr lang="en-US" altLang="zh-CN" sz="2000" dirty="0"/>
              <a:t>Disk Scheduling</a:t>
            </a:r>
          </a:p>
          <a:p>
            <a:r>
              <a:rPr lang="en-US" altLang="zh-CN" sz="2000" dirty="0">
                <a:ea typeface="宋体" pitchFamily="2" charset="-122"/>
              </a:rPr>
              <a:t>12.5 </a:t>
            </a:r>
            <a:r>
              <a:rPr lang="en-US" altLang="zh-CN" sz="2000" dirty="0"/>
              <a:t>Disk Management</a:t>
            </a:r>
          </a:p>
          <a:p>
            <a:r>
              <a:rPr lang="en-US" altLang="zh-CN" sz="2000" dirty="0">
                <a:ea typeface="宋体" pitchFamily="2" charset="-122"/>
              </a:rPr>
              <a:t>12.6 </a:t>
            </a:r>
            <a:r>
              <a:rPr lang="en-US" altLang="zh-CN" sz="2000" dirty="0"/>
              <a:t>Swap-Space Management</a:t>
            </a:r>
          </a:p>
          <a:p>
            <a:r>
              <a:rPr lang="en-US" altLang="zh-CN" sz="2000" dirty="0">
                <a:ea typeface="宋体" pitchFamily="2" charset="-122"/>
              </a:rPr>
              <a:t>12.7 </a:t>
            </a:r>
            <a:r>
              <a:rPr lang="en-US" altLang="zh-CN" sz="2000" dirty="0"/>
              <a:t>RAID Structure</a:t>
            </a:r>
          </a:p>
          <a:p>
            <a:r>
              <a:rPr lang="en-US" altLang="zh-CN" sz="2000" dirty="0">
                <a:ea typeface="宋体" pitchFamily="2" charset="-122"/>
              </a:rPr>
              <a:t>12.8 </a:t>
            </a:r>
            <a:r>
              <a:rPr lang="en-US" altLang="zh-CN" sz="2000" dirty="0"/>
              <a:t>Stable-Storage Implementation</a:t>
            </a:r>
          </a:p>
          <a:p>
            <a:r>
              <a:rPr lang="en-US" altLang="zh-CN" sz="2000" dirty="0">
                <a:ea typeface="宋体" pitchFamily="2" charset="-122"/>
              </a:rPr>
              <a:t>12.9 </a:t>
            </a:r>
            <a:r>
              <a:rPr lang="en-US" altLang="zh-CN" sz="2000" dirty="0"/>
              <a:t>Tertiary Storage Devices</a:t>
            </a:r>
          </a:p>
          <a:p>
            <a:r>
              <a:rPr lang="en-US" altLang="zh-CN" sz="2000" dirty="0">
                <a:ea typeface="宋体" pitchFamily="2" charset="-122"/>
              </a:rPr>
              <a:t>12.10 Summary</a:t>
            </a:r>
            <a:endParaRPr lang="en-US" altLang="zh-CN"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dirty="0">
                <a:solidFill>
                  <a:srgbClr val="FFC000"/>
                </a:solidFill>
                <a:ea typeface="宋体" pitchFamily="2" charset="-122"/>
              </a:rPr>
              <a:t>数据计算</a:t>
            </a:r>
          </a:p>
        </p:txBody>
      </p:sp>
      <p:sp>
        <p:nvSpPr>
          <p:cNvPr id="16387" name="Rectangle 3"/>
          <p:cNvSpPr>
            <a:spLocks noGrp="1" noChangeArrowheads="1"/>
          </p:cNvSpPr>
          <p:nvPr>
            <p:ph idx="1"/>
          </p:nvPr>
        </p:nvSpPr>
        <p:spPr/>
        <p:txBody>
          <a:bodyPr/>
          <a:lstStyle/>
          <a:p>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7200</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转／每分钟</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的硬盘，每旋转一周所需时间为</a:t>
            </a:r>
            <a:r>
              <a:rPr lang="en-US" altLang="zh-CN" sz="2400"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60×1000</a:t>
            </a:r>
            <a:r>
              <a:rPr lang="zh-CN" altLang="en-US" sz="2400"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（毫秒）</a:t>
            </a:r>
            <a:r>
              <a:rPr lang="en-US" altLang="zh-CN" sz="2400"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÷7200</a:t>
            </a:r>
            <a:r>
              <a:rPr lang="zh-CN" altLang="en-US" sz="2400"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8.33</a:t>
            </a:r>
            <a:r>
              <a:rPr lang="zh-CN" altLang="en-US" sz="2400"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毫秒</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br>
              <a:rPr lang="zh-CN" altLang="en-US" sz="2400" dirty="0">
                <a:latin typeface="Times New Roman" panose="02020603050405020304" pitchFamily="18" charset="0"/>
                <a:ea typeface="楷体" panose="02010609060101010101" pitchFamily="49" charset="-122"/>
                <a:cs typeface="Times New Roman" panose="02020603050405020304" pitchFamily="18" charset="0"/>
              </a:rPr>
            </a:b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则平均旋转延迟时间为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8.33÷2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4.17</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毫秒</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平均情况下，需要旋转半圈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7200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转机械硬盘的寻道时间一般为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12-14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毫秒，固态硬盘可以达到</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毫秒甚至更低。</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固态硬盘持续读写速度超过</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500</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MB/s</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机械硬盘读写速度超过</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50~200</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（接口不同）</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lvl="1" indent="-342900">
              <a:buClr>
                <a:srgbClr val="993300"/>
              </a:buClr>
              <a:buSzPct val="90000"/>
              <a:buFont typeface="Monotype Sorts" pitchFamily="2" charset="2"/>
              <a:buChar char="n"/>
            </a:pPr>
            <a:r>
              <a:rPr lang="zh-CN" altLang="en-US" sz="2000" dirty="0">
                <a:latin typeface="楷体" pitchFamily="49" charset="-122"/>
                <a:ea typeface="楷体" pitchFamily="49" charset="-122"/>
              </a:rPr>
              <a:t>磁带的原生数据传输速率为</a:t>
            </a:r>
            <a:r>
              <a:rPr lang="en-US" altLang="zh-CN" sz="2000" dirty="0">
                <a:solidFill>
                  <a:srgbClr val="FF0000"/>
                </a:solidFill>
                <a:latin typeface="楷体" pitchFamily="49" charset="-122"/>
                <a:ea typeface="楷体" pitchFamily="49" charset="-122"/>
              </a:rPr>
              <a:t>360</a:t>
            </a:r>
            <a:r>
              <a:rPr lang="en-US" altLang="zh-CN" sz="2000" dirty="0">
                <a:latin typeface="楷体" pitchFamily="49" charset="-122"/>
                <a:ea typeface="楷体" pitchFamily="49" charset="-122"/>
              </a:rPr>
              <a:t>MB/s</a:t>
            </a:r>
            <a:r>
              <a:rPr lang="zh-CN" altLang="en-US" sz="2000" dirty="0">
                <a:latin typeface="楷体" pitchFamily="49" charset="-122"/>
                <a:ea typeface="楷体" pitchFamily="49" charset="-122"/>
              </a:rPr>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Disk Scheduling (</a:t>
            </a:r>
            <a:r>
              <a:rPr lang="en-US" altLang="zh-CN" dirty="0" err="1">
                <a:solidFill>
                  <a:srgbClr val="FFC000"/>
                </a:solidFill>
                <a:ea typeface="宋体" pitchFamily="2" charset="-122"/>
              </a:rPr>
              <a:t>Cont</a:t>
            </a:r>
            <a:r>
              <a:rPr lang="en-US" altLang="zh-CN" dirty="0">
                <a:solidFill>
                  <a:srgbClr val="FFC000"/>
                </a:solidFill>
                <a:ea typeface="宋体" pitchFamily="2" charset="-122"/>
              </a:rPr>
              <a:t>)</a:t>
            </a:r>
          </a:p>
        </p:txBody>
      </p:sp>
      <p:sp>
        <p:nvSpPr>
          <p:cNvPr id="17411" name="Rectangle 3"/>
          <p:cNvSpPr>
            <a:spLocks noGrp="1" noChangeArrowheads="1"/>
          </p:cNvSpPr>
          <p:nvPr>
            <p:ph idx="1"/>
          </p:nvPr>
        </p:nvSpPr>
        <p:spPr/>
        <p:txBody>
          <a:bodyPr/>
          <a:lstStyle/>
          <a:p>
            <a:pPr>
              <a:tabLst>
                <a:tab pos="1711325" algn="l"/>
              </a:tabLst>
            </a:pPr>
            <a:r>
              <a:rPr lang="en-US" altLang="zh-CN" sz="2400" dirty="0"/>
              <a:t>Several algorithms exist to schedule the servicing of disk I/O requests </a:t>
            </a:r>
          </a:p>
          <a:p>
            <a:pPr>
              <a:tabLst>
                <a:tab pos="1711325" algn="l"/>
              </a:tabLst>
            </a:pPr>
            <a:r>
              <a:rPr lang="zh-CN" altLang="en-US" sz="2400" b="1" dirty="0">
                <a:latin typeface="楷体" pitchFamily="49" charset="-122"/>
                <a:ea typeface="楷体" pitchFamily="49" charset="-122"/>
              </a:rPr>
              <a:t>常用的磁盘调度算法有：</a:t>
            </a:r>
            <a:r>
              <a:rPr lang="zh-CN" altLang="en-US" sz="2400" b="1" dirty="0">
                <a:solidFill>
                  <a:srgbClr val="FF0000"/>
                </a:solidFill>
                <a:latin typeface="楷体" pitchFamily="49" charset="-122"/>
                <a:ea typeface="楷体" pitchFamily="49" charset="-122"/>
              </a:rPr>
              <a:t>先来先服务</a:t>
            </a:r>
            <a:r>
              <a:rPr lang="en-US" altLang="zh-CN" sz="2400" b="1" dirty="0">
                <a:solidFill>
                  <a:srgbClr val="FF0000"/>
                </a:solidFill>
                <a:latin typeface="楷体" pitchFamily="49" charset="-122"/>
                <a:ea typeface="楷体" pitchFamily="49" charset="-122"/>
              </a:rPr>
              <a:t>(FCFS)</a:t>
            </a:r>
            <a:r>
              <a:rPr lang="zh-CN" altLang="en-US" sz="2400" b="1" dirty="0">
                <a:solidFill>
                  <a:srgbClr val="FF0000"/>
                </a:solidFill>
                <a:latin typeface="楷体" pitchFamily="49" charset="-122"/>
                <a:ea typeface="楷体" pitchFamily="49" charset="-122"/>
              </a:rPr>
              <a:t>、最短寻道时间优先</a:t>
            </a:r>
            <a:r>
              <a:rPr lang="en-US" altLang="zh-CN" sz="2400" b="1" dirty="0">
                <a:solidFill>
                  <a:srgbClr val="FF0000"/>
                </a:solidFill>
                <a:latin typeface="楷体" pitchFamily="49" charset="-122"/>
                <a:ea typeface="楷体" pitchFamily="49" charset="-122"/>
              </a:rPr>
              <a:t>(SSTF)</a:t>
            </a:r>
            <a:r>
              <a:rPr lang="zh-CN" altLang="en-US" sz="2400" b="1" dirty="0">
                <a:solidFill>
                  <a:srgbClr val="FF0000"/>
                </a:solidFill>
                <a:latin typeface="楷体" pitchFamily="49" charset="-122"/>
                <a:ea typeface="楷体" pitchFamily="49" charset="-122"/>
              </a:rPr>
              <a:t>、扫描</a:t>
            </a:r>
            <a:r>
              <a:rPr lang="en-US" altLang="zh-CN" sz="2400" b="1" dirty="0">
                <a:solidFill>
                  <a:srgbClr val="FF0000"/>
                </a:solidFill>
                <a:latin typeface="楷体" pitchFamily="49" charset="-122"/>
                <a:ea typeface="楷体" pitchFamily="49" charset="-122"/>
              </a:rPr>
              <a:t>(SCAN)</a:t>
            </a:r>
            <a:r>
              <a:rPr lang="zh-CN" altLang="en-US" sz="2400" b="1" dirty="0">
                <a:solidFill>
                  <a:srgbClr val="FF0000"/>
                </a:solidFill>
                <a:latin typeface="楷体" pitchFamily="49" charset="-122"/>
                <a:ea typeface="楷体" pitchFamily="49" charset="-122"/>
              </a:rPr>
              <a:t>算法和循环扫描</a:t>
            </a:r>
            <a:r>
              <a:rPr lang="en-US" altLang="zh-CN" sz="2400" b="1" dirty="0">
                <a:solidFill>
                  <a:srgbClr val="FF0000"/>
                </a:solidFill>
                <a:latin typeface="楷体" pitchFamily="49" charset="-122"/>
                <a:ea typeface="楷体" pitchFamily="49" charset="-122"/>
              </a:rPr>
              <a:t>(C-SCAN)</a:t>
            </a:r>
            <a:r>
              <a:rPr lang="zh-CN" altLang="en-US" sz="2400" b="1" dirty="0">
                <a:solidFill>
                  <a:srgbClr val="FF0000"/>
                </a:solidFill>
                <a:latin typeface="楷体" pitchFamily="49" charset="-122"/>
                <a:ea typeface="楷体" pitchFamily="49" charset="-122"/>
              </a:rPr>
              <a:t>算法等</a:t>
            </a:r>
            <a:endParaRPr lang="en-US" altLang="zh-CN" sz="2800" dirty="0">
              <a:solidFill>
                <a:srgbClr val="FF0000"/>
              </a:solidFill>
              <a:latin typeface="楷体" pitchFamily="49" charset="-122"/>
              <a:ea typeface="楷体" pitchFamily="49" charset="-122"/>
            </a:endParaRPr>
          </a:p>
          <a:p>
            <a:pPr>
              <a:tabLst>
                <a:tab pos="1711325" algn="l"/>
              </a:tabLst>
            </a:pPr>
            <a:endParaRPr lang="en-US" altLang="zh-CN" sz="2400" dirty="0">
              <a:solidFill>
                <a:srgbClr val="FF0000"/>
              </a:solidFill>
            </a:endParaRPr>
          </a:p>
          <a:p>
            <a:pPr>
              <a:tabLst>
                <a:tab pos="1711325" algn="l"/>
              </a:tabLst>
            </a:pPr>
            <a:r>
              <a:rPr lang="en-US" altLang="zh-CN" sz="2400" dirty="0"/>
              <a:t>We illustrate them with a request queue (0-199)</a:t>
            </a:r>
          </a:p>
          <a:p>
            <a:pPr>
              <a:buNone/>
              <a:tabLst>
                <a:tab pos="1711325" algn="l"/>
              </a:tabLst>
            </a:pPr>
            <a:r>
              <a:rPr lang="en-US" altLang="zh-CN" sz="2400" dirty="0"/>
              <a:t>			</a:t>
            </a:r>
            <a:r>
              <a:rPr lang="en-US" altLang="zh-CN" sz="2400" dirty="0">
                <a:solidFill>
                  <a:srgbClr val="3333FF"/>
                </a:solidFill>
              </a:rPr>
              <a:t>98, 183, 37, 122, 14, 124, 65, 67</a:t>
            </a:r>
          </a:p>
          <a:p>
            <a:pPr>
              <a:buNone/>
              <a:tabLst>
                <a:tab pos="1711325" algn="l"/>
              </a:tabLst>
            </a:pPr>
            <a:r>
              <a:rPr lang="en-US" altLang="zh-CN" sz="2400" dirty="0"/>
              <a:t>	Head pointer 53</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FCFS </a:t>
            </a:r>
            <a:r>
              <a:rPr lang="zh-CN" altLang="en-US" dirty="0">
                <a:solidFill>
                  <a:srgbClr val="FFC000"/>
                </a:solidFill>
                <a:ea typeface="宋体" pitchFamily="2" charset="-122"/>
              </a:rPr>
              <a:t>先来先服务</a:t>
            </a:r>
            <a:endParaRPr lang="en-US" altLang="zh-CN" dirty="0">
              <a:solidFill>
                <a:srgbClr val="FFC000"/>
              </a:solidFill>
              <a:ea typeface="宋体" pitchFamily="2" charset="-122"/>
            </a:endParaRPr>
          </a:p>
        </p:txBody>
      </p:sp>
      <p:sp>
        <p:nvSpPr>
          <p:cNvPr id="2" name="内容占位符 1"/>
          <p:cNvSpPr>
            <a:spLocks noGrp="1"/>
          </p:cNvSpPr>
          <p:nvPr>
            <p:ph idx="1"/>
          </p:nvPr>
        </p:nvSpPr>
        <p:spPr/>
        <p:txBody>
          <a:bodyPr/>
          <a:lstStyle/>
          <a:p>
            <a:pPr marL="0" indent="0">
              <a:buNone/>
            </a:pPr>
            <a:r>
              <a:rPr lang="en-US" altLang="zh-CN" dirty="0" smtClean="0"/>
              <a:t> </a:t>
            </a:r>
            <a:endParaRPr lang="zh-CN" altLang="en-US" dirty="0"/>
          </a:p>
        </p:txBody>
      </p:sp>
      <p:sp>
        <p:nvSpPr>
          <p:cNvPr id="18435" name="Text Box 4"/>
          <p:cNvSpPr txBox="1">
            <a:spLocks noChangeArrowheads="1"/>
          </p:cNvSpPr>
          <p:nvPr/>
        </p:nvSpPr>
        <p:spPr bwMode="auto">
          <a:xfrm>
            <a:off x="2121362" y="1263007"/>
            <a:ext cx="7750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lang="en-US" altLang="zh-CN" sz="2400" dirty="0">
                <a:latin typeface="Helvetica" pitchFamily="34" charset="0"/>
              </a:rPr>
              <a:t>Illustration shows total head movement of</a:t>
            </a:r>
            <a:r>
              <a:rPr lang="en-US" altLang="zh-CN" sz="2400" dirty="0">
                <a:solidFill>
                  <a:srgbClr val="FF0000"/>
                </a:solidFill>
                <a:latin typeface="Helvetica" pitchFamily="34" charset="0"/>
              </a:rPr>
              <a:t> 640</a:t>
            </a:r>
            <a:r>
              <a:rPr lang="en-US" altLang="zh-CN" sz="2400" dirty="0">
                <a:latin typeface="Helvetica" pitchFamily="34" charset="0"/>
              </a:rPr>
              <a:t> cylinders</a:t>
            </a:r>
          </a:p>
        </p:txBody>
      </p:sp>
      <p:pic>
        <p:nvPicPr>
          <p:cNvPr id="184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9570" y="1722438"/>
            <a:ext cx="6474422" cy="468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SSTF </a:t>
            </a:r>
            <a:r>
              <a:rPr lang="zh-CN" altLang="en-US" dirty="0">
                <a:solidFill>
                  <a:srgbClr val="FFC000"/>
                </a:solidFill>
                <a:ea typeface="宋体" pitchFamily="2" charset="-122"/>
              </a:rPr>
              <a:t>最短寻道时间优先</a:t>
            </a:r>
            <a:endParaRPr lang="en-US" altLang="zh-CN" dirty="0">
              <a:solidFill>
                <a:srgbClr val="FFC000"/>
              </a:solidFill>
              <a:ea typeface="宋体" pitchFamily="2" charset="-122"/>
            </a:endParaRPr>
          </a:p>
        </p:txBody>
      </p:sp>
      <p:sp>
        <p:nvSpPr>
          <p:cNvPr id="19459" name="Rectangle 3"/>
          <p:cNvSpPr>
            <a:spLocks noGrp="1" noChangeArrowheads="1"/>
          </p:cNvSpPr>
          <p:nvPr>
            <p:ph idx="1"/>
          </p:nvPr>
        </p:nvSpPr>
        <p:spPr/>
        <p:txBody>
          <a:bodyPr/>
          <a:lstStyle/>
          <a:p>
            <a:r>
              <a:rPr lang="en-US" altLang="zh-CN" sz="2400" dirty="0"/>
              <a:t>Selects the request with the minimum seek time from the current head position</a:t>
            </a:r>
          </a:p>
          <a:p>
            <a:r>
              <a:rPr lang="en-US" altLang="zh-CN" sz="2400" dirty="0">
                <a:solidFill>
                  <a:srgbClr val="3333FF"/>
                </a:solidFill>
              </a:rPr>
              <a:t>SSTF</a:t>
            </a:r>
            <a:r>
              <a:rPr lang="en-US" altLang="zh-CN" sz="2400" b="1" dirty="0">
                <a:solidFill>
                  <a:srgbClr val="3333FF"/>
                </a:solidFill>
              </a:rPr>
              <a:t>(Shortest Seek Time First)</a:t>
            </a:r>
            <a:r>
              <a:rPr lang="zh-CN" altLang="en-US" sz="1800" b="1" dirty="0"/>
              <a:t> </a:t>
            </a:r>
            <a:r>
              <a:rPr lang="en-US" altLang="zh-CN" sz="2400" dirty="0"/>
              <a:t> scheduling is a form of SJF scheduling; may cause starvation of some requests</a:t>
            </a:r>
          </a:p>
          <a:p>
            <a:r>
              <a:rPr lang="en-US" altLang="zh-CN" sz="2400" dirty="0"/>
              <a:t>Illustration shows total head movement of </a:t>
            </a:r>
            <a:r>
              <a:rPr lang="en-US" altLang="zh-CN" sz="2400" dirty="0">
                <a:solidFill>
                  <a:srgbClr val="FF0000"/>
                </a:solidFill>
              </a:rPr>
              <a:t>236 </a:t>
            </a:r>
            <a:r>
              <a:rPr lang="en-US" altLang="zh-CN" sz="2400" dirty="0"/>
              <a:t>cylinders</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SSTF (</a:t>
            </a:r>
            <a:r>
              <a:rPr lang="en-US" altLang="zh-CN" dirty="0" err="1">
                <a:solidFill>
                  <a:srgbClr val="FFC000"/>
                </a:solidFill>
                <a:ea typeface="宋体" pitchFamily="2" charset="-122"/>
              </a:rPr>
              <a:t>Cont</a:t>
            </a:r>
            <a:r>
              <a:rPr lang="en-US" altLang="zh-CN" dirty="0">
                <a:solidFill>
                  <a:srgbClr val="FFC000"/>
                </a:solidFill>
                <a:ea typeface="宋体" pitchFamily="2" charset="-122"/>
              </a:rPr>
              <a:t>)</a:t>
            </a:r>
          </a:p>
        </p:txBody>
      </p:sp>
      <p:sp>
        <p:nvSpPr>
          <p:cNvPr id="2" name="内容占位符 1"/>
          <p:cNvSpPr>
            <a:spLocks noGrp="1"/>
          </p:cNvSpPr>
          <p:nvPr>
            <p:ph idx="1"/>
          </p:nvPr>
        </p:nvSpPr>
        <p:spPr/>
        <p:txBody>
          <a:bodyPr/>
          <a:lstStyle/>
          <a:p>
            <a:endParaRPr lang="zh-CN" altLang="en-US"/>
          </a:p>
        </p:txBody>
      </p:sp>
      <p:pic>
        <p:nvPicPr>
          <p:cNvPr id="20483" name="Picture 4"/>
          <p:cNvPicPr>
            <a:picLocks noChangeAspect="1" noChangeArrowheads="1"/>
          </p:cNvPicPr>
          <p:nvPr/>
        </p:nvPicPr>
        <p:blipFill>
          <a:blip r:embed="rId3">
            <a:extLst>
              <a:ext uri="{28A0092B-C50C-407E-A947-70E740481C1C}">
                <a14:useLocalDpi xmlns:a14="http://schemas.microsoft.com/office/drawing/2010/main" val="0"/>
              </a:ext>
            </a:extLst>
          </a:blip>
          <a:srcRect l="829" t="6129" r="829" b="6129"/>
          <a:stretch>
            <a:fillRect/>
          </a:stretch>
        </p:blipFill>
        <p:spPr bwMode="auto">
          <a:xfrm>
            <a:off x="2446218" y="1151906"/>
            <a:ext cx="7378821" cy="4937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20484" name="Text Box 4"/>
          <p:cNvSpPr txBox="1">
            <a:spLocks noChangeArrowheads="1"/>
          </p:cNvSpPr>
          <p:nvPr/>
        </p:nvSpPr>
        <p:spPr bwMode="auto">
          <a:xfrm>
            <a:off x="2722564" y="6119813"/>
            <a:ext cx="4281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kumimoji="1" lang="en-US" altLang="zh-CN" b="1">
                <a:latin typeface="Helvetica" pitchFamily="34" charset="0"/>
                <a:ea typeface="宋体" pitchFamily="2" charset="-122"/>
              </a:rPr>
              <a:t>total head movement of </a:t>
            </a:r>
            <a:r>
              <a:rPr kumimoji="1" lang="en-US" altLang="zh-CN" b="1">
                <a:solidFill>
                  <a:srgbClr val="FF3300"/>
                </a:solidFill>
                <a:latin typeface="Helvetica" pitchFamily="34" charset="0"/>
                <a:ea typeface="宋体" pitchFamily="2" charset="-122"/>
              </a:rPr>
              <a:t>236 </a:t>
            </a:r>
            <a:r>
              <a:rPr kumimoji="1" lang="en-US" altLang="zh-CN" b="1">
                <a:latin typeface="Helvetica" pitchFamily="34" charset="0"/>
                <a:ea typeface="宋体" pitchFamily="2" charset="-122"/>
              </a:rPr>
              <a:t>cylinders</a:t>
            </a:r>
            <a:endParaRPr kumimoji="1" lang="zh-CN" altLang="en-US" b="1">
              <a:latin typeface="Helvetica" pitchFamily="34" charset="0"/>
              <a:ea typeface="宋体" pitchFamily="2" charset="-122"/>
            </a:endParaRPr>
          </a:p>
        </p:txBody>
      </p:sp>
      <p:pic>
        <p:nvPicPr>
          <p:cNvPr id="6" name="图片 5"/>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SCAN</a:t>
            </a:r>
            <a:r>
              <a:rPr lang="zh-CN" altLang="en-US" dirty="0">
                <a:solidFill>
                  <a:srgbClr val="FFC000"/>
                </a:solidFill>
                <a:ea typeface="宋体" pitchFamily="2" charset="-122"/>
              </a:rPr>
              <a:t>扫描</a:t>
            </a:r>
            <a:endParaRPr lang="en-US" altLang="zh-CN" dirty="0">
              <a:solidFill>
                <a:srgbClr val="FFC000"/>
              </a:solidFill>
              <a:ea typeface="宋体" pitchFamily="2" charset="-122"/>
            </a:endParaRPr>
          </a:p>
        </p:txBody>
      </p:sp>
      <p:sp>
        <p:nvSpPr>
          <p:cNvPr id="21507" name="Rectangle 3"/>
          <p:cNvSpPr>
            <a:spLocks noGrp="1" noChangeArrowheads="1"/>
          </p:cNvSpPr>
          <p:nvPr>
            <p:ph idx="1"/>
          </p:nvPr>
        </p:nvSpPr>
        <p:spPr/>
        <p:txBody>
          <a:bodyPr/>
          <a:lstStyle/>
          <a:p>
            <a:r>
              <a:rPr lang="en-US" altLang="zh-CN" sz="2400" dirty="0"/>
              <a:t>The disk arm starts at one end of the disk, and moves toward the other end, servicing requests until it gets to the other end of the disk, where the head movement is reversed and servicing continues.</a:t>
            </a:r>
          </a:p>
          <a:p>
            <a:r>
              <a:rPr lang="en-US" altLang="zh-CN" sz="2400" dirty="0">
                <a:solidFill>
                  <a:srgbClr val="3366FF"/>
                </a:solidFill>
              </a:rPr>
              <a:t>SCAN algorithm </a:t>
            </a:r>
            <a:r>
              <a:rPr lang="en-US" altLang="zh-CN" sz="2400" dirty="0"/>
              <a:t>Sometimes called the </a:t>
            </a:r>
            <a:r>
              <a:rPr lang="en-US" altLang="zh-CN" sz="2400" dirty="0">
                <a:solidFill>
                  <a:srgbClr val="3366FF"/>
                </a:solidFill>
              </a:rPr>
              <a:t>elevator algorithm</a:t>
            </a:r>
          </a:p>
          <a:p>
            <a:r>
              <a:rPr lang="en-US" altLang="zh-CN" sz="2400" dirty="0"/>
              <a:t>Illustration shows total head movement of </a:t>
            </a:r>
            <a:r>
              <a:rPr lang="en-US" altLang="zh-CN" sz="2400" dirty="0">
                <a:solidFill>
                  <a:srgbClr val="FF0000"/>
                </a:solidFill>
              </a:rPr>
              <a:t>236</a:t>
            </a:r>
            <a:r>
              <a:rPr lang="en-US" altLang="zh-CN" sz="2400" dirty="0"/>
              <a:t> cylinders</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dirty="0">
                <a:solidFill>
                  <a:srgbClr val="FFC000"/>
                </a:solidFill>
                <a:ea typeface="宋体" pitchFamily="2" charset="-122"/>
              </a:rPr>
              <a:t>SCAN (Cont.)</a:t>
            </a:r>
          </a:p>
        </p:txBody>
      </p:sp>
      <p:sp>
        <p:nvSpPr>
          <p:cNvPr id="2" name="内容占位符 1"/>
          <p:cNvSpPr>
            <a:spLocks noGrp="1"/>
          </p:cNvSpPr>
          <p:nvPr>
            <p:ph idx="1"/>
          </p:nvPr>
        </p:nvSpPr>
        <p:spPr/>
        <p:txBody>
          <a:bodyPr/>
          <a:lstStyle/>
          <a:p>
            <a:endParaRPr lang="zh-CN" altLang="en-US"/>
          </a:p>
        </p:txBody>
      </p:sp>
      <p:pic>
        <p:nvPicPr>
          <p:cNvPr id="2253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029" y="1065778"/>
            <a:ext cx="7009946" cy="528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dirty="0" smtClean="0">
                <a:solidFill>
                  <a:srgbClr val="FFC000"/>
                </a:solidFill>
              </a:rPr>
              <a:t>C-SCAN</a:t>
            </a:r>
          </a:p>
        </p:txBody>
      </p:sp>
      <p:sp>
        <p:nvSpPr>
          <p:cNvPr id="23555" name="Rectangle 3"/>
          <p:cNvSpPr>
            <a:spLocks noGrp="1" noChangeArrowheads="1"/>
          </p:cNvSpPr>
          <p:nvPr>
            <p:ph idx="1"/>
          </p:nvPr>
        </p:nvSpPr>
        <p:spPr/>
        <p:txBody>
          <a:bodyPr/>
          <a:lstStyle/>
          <a:p>
            <a:r>
              <a:rPr lang="en-US" altLang="zh-CN" sz="2400"/>
              <a:t>Provides a more uniform wait time than SCAN</a:t>
            </a:r>
          </a:p>
          <a:p>
            <a:r>
              <a:rPr lang="en-US" altLang="zh-CN" sz="2400"/>
              <a:t>The head moves from one end of the disk to the other, servicing requests as it goes</a:t>
            </a:r>
          </a:p>
          <a:p>
            <a:pPr lvl="1"/>
            <a:r>
              <a:rPr lang="en-US" altLang="zh-CN" sz="2400"/>
              <a:t>When it reaches the other end, however, it immediately returns to the beginning of the disk, without servicing any requests on the return trip</a:t>
            </a:r>
          </a:p>
          <a:p>
            <a:r>
              <a:rPr lang="en-US" altLang="zh-CN" sz="2400"/>
              <a:t>Treats the cylinders as a circular list that wraps around from the last cylinder to the first one</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dirty="0">
                <a:solidFill>
                  <a:srgbClr val="FFC000"/>
                </a:solidFill>
              </a:rPr>
              <a:t>C-SCAN (</a:t>
            </a:r>
            <a:r>
              <a:rPr lang="en-US" altLang="zh-CN" dirty="0" err="1">
                <a:solidFill>
                  <a:srgbClr val="FFC000"/>
                </a:solidFill>
              </a:rPr>
              <a:t>Cont</a:t>
            </a:r>
            <a:r>
              <a:rPr lang="en-US" altLang="zh-CN" dirty="0">
                <a:solidFill>
                  <a:srgbClr val="FFC000"/>
                </a:solidFill>
              </a:rPr>
              <a:t>)</a:t>
            </a:r>
          </a:p>
        </p:txBody>
      </p:sp>
      <p:sp>
        <p:nvSpPr>
          <p:cNvPr id="2" name="内容占位符 1"/>
          <p:cNvSpPr>
            <a:spLocks noGrp="1"/>
          </p:cNvSpPr>
          <p:nvPr>
            <p:ph idx="1"/>
          </p:nvPr>
        </p:nvSpPr>
        <p:spPr/>
        <p:txBody>
          <a:bodyPr/>
          <a:lstStyle/>
          <a:p>
            <a:endParaRPr lang="zh-CN" altLang="en-US"/>
          </a:p>
        </p:txBody>
      </p:sp>
      <p:pic>
        <p:nvPicPr>
          <p:cNvPr id="24579" name="Picture 4"/>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2755901" y="1239838"/>
            <a:ext cx="7000875"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24580" name="Text Box 4"/>
          <p:cNvSpPr txBox="1">
            <a:spLocks noChangeArrowheads="1"/>
          </p:cNvSpPr>
          <p:nvPr/>
        </p:nvSpPr>
        <p:spPr bwMode="auto">
          <a:xfrm>
            <a:off x="4278313" y="6183313"/>
            <a:ext cx="518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kumimoji="1" lang="en-US" altLang="zh-CN" b="1">
                <a:latin typeface="Helvetica" pitchFamily="34" charset="0"/>
                <a:ea typeface="宋体" pitchFamily="2" charset="-122"/>
              </a:rPr>
              <a:t>total head movement of </a:t>
            </a:r>
            <a:r>
              <a:rPr kumimoji="1" lang="en-US" altLang="zh-CN" b="1">
                <a:solidFill>
                  <a:srgbClr val="FF3300"/>
                </a:solidFill>
                <a:latin typeface="Helvetica" pitchFamily="34" charset="0"/>
                <a:ea typeface="宋体" pitchFamily="2" charset="-122"/>
              </a:rPr>
              <a:t>382 </a:t>
            </a:r>
            <a:r>
              <a:rPr kumimoji="1" lang="en-US" altLang="zh-CN" b="1">
                <a:latin typeface="Helvetica" pitchFamily="34" charset="0"/>
                <a:ea typeface="宋体" pitchFamily="2" charset="-122"/>
              </a:rPr>
              <a:t>cylinders</a:t>
            </a:r>
            <a:endParaRPr kumimoji="1" lang="zh-CN" altLang="en-US" b="1">
              <a:latin typeface="Helvetica" pitchFamily="34" charset="0"/>
              <a:ea typeface="宋体" pitchFamily="2" charset="-122"/>
            </a:endParaRPr>
          </a:p>
        </p:txBody>
      </p:sp>
      <p:pic>
        <p:nvPicPr>
          <p:cNvPr id="6" name="图片 5"/>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a:solidFill>
                  <a:srgbClr val="FFC000"/>
                </a:solidFill>
              </a:rPr>
              <a:t>LOOK--</a:t>
            </a:r>
            <a:r>
              <a:rPr lang="zh-CN" altLang="en-US" dirty="0">
                <a:solidFill>
                  <a:srgbClr val="FFC000"/>
                </a:solidFill>
              </a:rPr>
              <a:t> </a:t>
            </a:r>
            <a:r>
              <a:rPr lang="en-US" altLang="zh-CN" dirty="0">
                <a:solidFill>
                  <a:srgbClr val="FFC000"/>
                </a:solidFill>
              </a:rPr>
              <a:t>Version of SCAN</a:t>
            </a:r>
          </a:p>
        </p:txBody>
      </p:sp>
      <p:sp>
        <p:nvSpPr>
          <p:cNvPr id="2" name="内容占位符 1"/>
          <p:cNvSpPr>
            <a:spLocks noGrp="1"/>
          </p:cNvSpPr>
          <p:nvPr>
            <p:ph idx="1"/>
          </p:nvPr>
        </p:nvSpPr>
        <p:spPr/>
        <p:txBody>
          <a:bodyPr/>
          <a:lstStyle/>
          <a:p>
            <a:endParaRPr lang="zh-CN" altLang="en-US"/>
          </a:p>
        </p:txBody>
      </p:sp>
      <p:pic>
        <p:nvPicPr>
          <p:cNvPr id="25603" name="Picture 3"/>
          <p:cNvPicPr>
            <a:picLocks noChangeAspect="1" noChangeArrowheads="1"/>
          </p:cNvPicPr>
          <p:nvPr/>
        </p:nvPicPr>
        <p:blipFill>
          <a:blip r:embed="rId2">
            <a:clrChange>
              <a:clrFrom>
                <a:srgbClr val="E7E7E7"/>
              </a:clrFrom>
              <a:clrTo>
                <a:srgbClr val="E7E7E7">
                  <a:alpha val="0"/>
                </a:srgbClr>
              </a:clrTo>
            </a:clrChange>
            <a:extLst>
              <a:ext uri="{28A0092B-C50C-407E-A947-70E740481C1C}">
                <a14:useLocalDpi xmlns:a14="http://schemas.microsoft.com/office/drawing/2010/main" val="0"/>
              </a:ext>
            </a:extLst>
          </a:blip>
          <a:srcRect l="650" t="7826" r="443" b="8121"/>
          <a:stretch>
            <a:fillRect/>
          </a:stretch>
        </p:blipFill>
        <p:spPr bwMode="auto">
          <a:xfrm rot="10800000" flipH="1" flipV="1">
            <a:off x="2238376" y="1339748"/>
            <a:ext cx="7845425"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25604" name="Text Box 4"/>
          <p:cNvSpPr txBox="1">
            <a:spLocks noChangeArrowheads="1"/>
          </p:cNvSpPr>
          <p:nvPr/>
        </p:nvSpPr>
        <p:spPr bwMode="auto">
          <a:xfrm>
            <a:off x="3208339" y="6049169"/>
            <a:ext cx="47386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pPr>
            <a:r>
              <a:rPr kumimoji="1" lang="en-US" altLang="zh-CN" b="1" dirty="0">
                <a:latin typeface="Helvetica" pitchFamily="34" charset="0"/>
                <a:ea typeface="宋体" pitchFamily="2" charset="-122"/>
              </a:rPr>
              <a:t>total head movement of </a:t>
            </a:r>
            <a:r>
              <a:rPr kumimoji="1" lang="en-US" altLang="zh-CN" b="1" dirty="0">
                <a:solidFill>
                  <a:srgbClr val="FF3300"/>
                </a:solidFill>
                <a:latin typeface="Helvetica" pitchFamily="34" charset="0"/>
                <a:ea typeface="宋体" pitchFamily="2" charset="-122"/>
              </a:rPr>
              <a:t>208 </a:t>
            </a:r>
            <a:r>
              <a:rPr kumimoji="1" lang="en-US" altLang="zh-CN" b="1" dirty="0">
                <a:latin typeface="Helvetica" pitchFamily="34" charset="0"/>
                <a:ea typeface="宋体" pitchFamily="2" charset="-122"/>
              </a:rPr>
              <a:t>cylinders</a:t>
            </a:r>
            <a:endParaRPr kumimoji="1" lang="zh-CN" altLang="en-US" b="1" dirty="0">
              <a:latin typeface="Helvetica" pitchFamily="34" charset="0"/>
              <a:ea typeface="宋体" pitchFamily="2" charset="-122"/>
            </a:endParaRPr>
          </a:p>
        </p:txBody>
      </p:sp>
      <p:sp>
        <p:nvSpPr>
          <p:cNvPr id="25605" name="Line 5"/>
          <p:cNvSpPr>
            <a:spLocks noChangeShapeType="1"/>
          </p:cNvSpPr>
          <p:nvPr/>
        </p:nvSpPr>
        <p:spPr bwMode="auto">
          <a:xfrm>
            <a:off x="2851150" y="3322217"/>
            <a:ext cx="1962150" cy="633413"/>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6" name="AutoShape 6"/>
          <p:cNvSpPr>
            <a:spLocks noChangeArrowheads="1"/>
          </p:cNvSpPr>
          <p:nvPr/>
        </p:nvSpPr>
        <p:spPr bwMode="auto">
          <a:xfrm>
            <a:off x="4575175" y="3217348"/>
            <a:ext cx="2005012" cy="457200"/>
          </a:xfrm>
          <a:prstGeom prst="wedgeRoundRectCallout">
            <a:avLst>
              <a:gd name="adj1" fmla="val -32898"/>
              <a:gd name="adj2" fmla="val 8681"/>
              <a:gd name="adj3" fmla="val 16667"/>
            </a:avLst>
          </a:prstGeom>
          <a:solidFill>
            <a:schemeClr val="accent1"/>
          </a:solidFill>
          <a:ln w="9525">
            <a:solidFill>
              <a:schemeClr val="tx1"/>
            </a:solidFill>
            <a:miter lim="800000"/>
            <a:headEnd/>
            <a:tailEnd/>
          </a:ln>
        </p:spPr>
        <p:txBody>
          <a:bodyPr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2000" b="1">
                <a:solidFill>
                  <a:srgbClr val="FF3300"/>
                </a:solidFill>
                <a:latin typeface="Helvetica" pitchFamily="34" charset="0"/>
                <a:ea typeface="宋体" pitchFamily="2" charset="-122"/>
              </a:rPr>
              <a:t>LOOK 208</a:t>
            </a:r>
          </a:p>
        </p:txBody>
      </p:sp>
      <p:pic>
        <p:nvPicPr>
          <p:cNvPr id="8" name="图片 7"/>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mtClean="0"/>
              <a:t>Objectives</a:t>
            </a:r>
          </a:p>
        </p:txBody>
      </p:sp>
      <p:sp>
        <p:nvSpPr>
          <p:cNvPr id="5123" name="Rectangle 3"/>
          <p:cNvSpPr>
            <a:spLocks noGrp="1" noChangeArrowheads="1"/>
          </p:cNvSpPr>
          <p:nvPr>
            <p:ph idx="1"/>
          </p:nvPr>
        </p:nvSpPr>
        <p:spPr/>
        <p:txBody>
          <a:bodyPr/>
          <a:lstStyle/>
          <a:p>
            <a:r>
              <a:rPr lang="en-US" altLang="zh-CN" sz="2000" dirty="0"/>
              <a:t>Describe the physical structure of secondary and tertiary storage devices and the resulting effects on the uses of the devices</a:t>
            </a:r>
            <a:br>
              <a:rPr lang="en-US" altLang="zh-CN" sz="2000" dirty="0"/>
            </a:br>
            <a:endParaRPr lang="en-US" altLang="zh-CN" sz="2000" dirty="0"/>
          </a:p>
          <a:p>
            <a:r>
              <a:rPr lang="en-US" altLang="zh-CN" sz="2000" dirty="0"/>
              <a:t>Explain the performance characteristics of mass-storage devices</a:t>
            </a:r>
            <a:br>
              <a:rPr lang="en-US" altLang="zh-CN" sz="2000" dirty="0"/>
            </a:br>
            <a:endParaRPr lang="en-US" altLang="zh-CN" sz="2000" dirty="0"/>
          </a:p>
          <a:p>
            <a:r>
              <a:rPr lang="en-US" altLang="zh-CN" sz="2000" dirty="0"/>
              <a:t>Discuss operating-system services provided for mass storage, including RAID and HSM</a:t>
            </a:r>
          </a:p>
          <a:p>
            <a:endParaRPr lang="en-US" altLang="zh-CN" sz="2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a:solidFill>
                  <a:srgbClr val="FFC000"/>
                </a:solidFill>
              </a:rPr>
              <a:t>C-LOOK</a:t>
            </a:r>
          </a:p>
        </p:txBody>
      </p:sp>
      <p:sp>
        <p:nvSpPr>
          <p:cNvPr id="26627" name="Rectangle 3"/>
          <p:cNvSpPr>
            <a:spLocks noGrp="1" noChangeArrowheads="1"/>
          </p:cNvSpPr>
          <p:nvPr>
            <p:ph idx="1"/>
          </p:nvPr>
        </p:nvSpPr>
        <p:spPr/>
        <p:txBody>
          <a:bodyPr/>
          <a:lstStyle/>
          <a:p>
            <a:r>
              <a:rPr lang="en-US" altLang="zh-CN" sz="2400"/>
              <a:t>Version of C-SCAN</a:t>
            </a:r>
          </a:p>
          <a:p>
            <a:r>
              <a:rPr lang="en-US" altLang="zh-CN" sz="2400"/>
              <a:t>Arm only goes as far as the last request in each direction, then reverses direction immediately, without first going all the way to the end of the disk</a:t>
            </a:r>
            <a:r>
              <a:rPr lang="en-US" altLang="zh-CN" sz="1800"/>
              <a:t> </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dirty="0">
                <a:solidFill>
                  <a:srgbClr val="FFC000"/>
                </a:solidFill>
              </a:rPr>
              <a:t>C-LOOK (</a:t>
            </a:r>
            <a:r>
              <a:rPr lang="en-US" altLang="zh-CN" dirty="0" err="1">
                <a:solidFill>
                  <a:srgbClr val="FFC000"/>
                </a:solidFill>
              </a:rPr>
              <a:t>Cont</a:t>
            </a:r>
            <a:r>
              <a:rPr lang="en-US" altLang="zh-CN" dirty="0">
                <a:solidFill>
                  <a:srgbClr val="FFC000"/>
                </a:solidFill>
              </a:rPr>
              <a:t>)</a:t>
            </a:r>
          </a:p>
        </p:txBody>
      </p:sp>
      <p:sp>
        <p:nvSpPr>
          <p:cNvPr id="2" name="内容占位符 1"/>
          <p:cNvSpPr>
            <a:spLocks noGrp="1"/>
          </p:cNvSpPr>
          <p:nvPr>
            <p:ph idx="1"/>
          </p:nvPr>
        </p:nvSpPr>
        <p:spPr/>
        <p:txBody>
          <a:bodyPr/>
          <a:lstStyle/>
          <a:p>
            <a:endParaRPr lang="zh-CN" altLang="en-US"/>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l="514" t="4144" r="1297" b="4504"/>
          <a:stretch>
            <a:fillRect/>
          </a:stretch>
        </p:blipFill>
        <p:spPr bwMode="auto">
          <a:xfrm>
            <a:off x="2349500" y="1295400"/>
            <a:ext cx="7151688"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27652" name="AutoShape 4"/>
          <p:cNvSpPr>
            <a:spLocks noChangeArrowheads="1"/>
          </p:cNvSpPr>
          <p:nvPr/>
        </p:nvSpPr>
        <p:spPr bwMode="auto">
          <a:xfrm>
            <a:off x="7340601" y="5845175"/>
            <a:ext cx="1711325" cy="471488"/>
          </a:xfrm>
          <a:prstGeom prst="wedgeRoundRectCallout">
            <a:avLst>
              <a:gd name="adj1" fmla="val -53523"/>
              <a:gd name="adj2" fmla="val -33500"/>
              <a:gd name="adj3" fmla="val 16667"/>
            </a:avLst>
          </a:prstGeom>
          <a:solidFill>
            <a:schemeClr val="accent1"/>
          </a:solidFill>
          <a:ln w="9525">
            <a:solidFill>
              <a:schemeClr val="tx1"/>
            </a:solidFill>
            <a:miter lim="800000"/>
            <a:headEnd/>
            <a:tailEnd/>
          </a:ln>
        </p:spPr>
        <p:txBody>
          <a:bodyPr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b="1">
                <a:solidFill>
                  <a:srgbClr val="FF3300"/>
                </a:solidFill>
                <a:latin typeface="Helvetica" pitchFamily="34" charset="0"/>
                <a:ea typeface="宋体" pitchFamily="2" charset="-122"/>
              </a:rPr>
              <a:t>C-LOOK 322</a:t>
            </a:r>
          </a:p>
        </p:txBody>
      </p:sp>
      <p:pic>
        <p:nvPicPr>
          <p:cNvPr id="6" name="图片 5"/>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solidFill>
                  <a:srgbClr val="FFC000"/>
                </a:solidFill>
              </a:rPr>
              <a:t>Selecting a Disk-Scheduling Algorithm</a:t>
            </a:r>
          </a:p>
        </p:txBody>
      </p:sp>
      <p:sp>
        <p:nvSpPr>
          <p:cNvPr id="28675" name="Rectangle 3"/>
          <p:cNvSpPr>
            <a:spLocks noGrp="1" noChangeArrowheads="1"/>
          </p:cNvSpPr>
          <p:nvPr>
            <p:ph idx="1"/>
          </p:nvPr>
        </p:nvSpPr>
        <p:spPr/>
        <p:txBody>
          <a:bodyPr/>
          <a:lstStyle/>
          <a:p>
            <a:r>
              <a:rPr lang="en-US" altLang="zh-CN" sz="2000" dirty="0"/>
              <a:t>SSTF is common and has a natural appeal</a:t>
            </a:r>
          </a:p>
          <a:p>
            <a:r>
              <a:rPr lang="en-US" altLang="zh-CN" sz="2000" dirty="0"/>
              <a:t>SCAN and C-SCAN perform better for systems that place a heavy load on the disk</a:t>
            </a:r>
          </a:p>
          <a:p>
            <a:r>
              <a:rPr lang="en-US" altLang="zh-CN" sz="2000" dirty="0"/>
              <a:t>Performance depends on the number and types of requests</a:t>
            </a:r>
          </a:p>
          <a:p>
            <a:r>
              <a:rPr lang="en-US" altLang="zh-CN" sz="2000" dirty="0"/>
              <a:t>Requests for disk service can be influenced by the file-allocation method</a:t>
            </a:r>
          </a:p>
          <a:p>
            <a:r>
              <a:rPr lang="en-US" altLang="zh-CN" sz="2000" dirty="0"/>
              <a:t>The disk-scheduling algorithm should be written as a separate module of the operating system, allowing it to be replaced with a different algorithm if necessary</a:t>
            </a:r>
          </a:p>
          <a:p>
            <a:r>
              <a:rPr lang="en-US" altLang="zh-CN" sz="2000" dirty="0"/>
              <a:t>Either SSTF or LOOK is a reasonable choice for the default algorithm</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t>12.5 Disk Management</a:t>
            </a:r>
            <a:endParaRPr lang="zh-CN" altLang="en-US" sz="4000" dirty="0"/>
          </a:p>
        </p:txBody>
      </p:sp>
    </p:spTree>
    <p:extLst>
      <p:ext uri="{BB962C8B-B14F-4D97-AF65-F5344CB8AC3E}">
        <p14:creationId xmlns:p14="http://schemas.microsoft.com/office/powerpoint/2010/main" val="9824996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dirty="0" smtClean="0">
                <a:solidFill>
                  <a:srgbClr val="C00000"/>
                </a:solidFill>
                <a:ea typeface="宋体" pitchFamily="2" charset="-122"/>
              </a:rPr>
              <a:t> </a:t>
            </a:r>
            <a:r>
              <a:rPr lang="en-US" altLang="zh-CN" dirty="0" smtClean="0">
                <a:solidFill>
                  <a:srgbClr val="C00000"/>
                </a:solidFill>
              </a:rPr>
              <a:t>Disk Management</a:t>
            </a:r>
          </a:p>
        </p:txBody>
      </p:sp>
      <p:sp>
        <p:nvSpPr>
          <p:cNvPr id="29699" name="Rectangle 3"/>
          <p:cNvSpPr>
            <a:spLocks noGrp="1" noChangeArrowheads="1"/>
          </p:cNvSpPr>
          <p:nvPr>
            <p:ph idx="1"/>
          </p:nvPr>
        </p:nvSpPr>
        <p:spPr/>
        <p:txBody>
          <a:bodyPr/>
          <a:lstStyle/>
          <a:p>
            <a:r>
              <a:rPr lang="en-US" altLang="zh-CN" sz="2400" dirty="0">
                <a:solidFill>
                  <a:srgbClr val="3366FF"/>
                </a:solidFill>
              </a:rPr>
              <a:t>Low-level formatting</a:t>
            </a:r>
            <a:r>
              <a:rPr lang="zh-CN" altLang="en-US" sz="2400" dirty="0">
                <a:solidFill>
                  <a:srgbClr val="3366FF"/>
                </a:solidFill>
                <a:ea typeface="宋体" pitchFamily="2" charset="-122"/>
              </a:rPr>
              <a:t>（</a:t>
            </a:r>
            <a:r>
              <a:rPr lang="zh-CN" altLang="en-US" sz="2400" b="1" dirty="0">
                <a:solidFill>
                  <a:srgbClr val="CC0000"/>
                </a:solidFill>
                <a:ea typeface="楷体_GB2312" pitchFamily="49" charset="-122"/>
              </a:rPr>
              <a:t>低级格式化</a:t>
            </a:r>
            <a:r>
              <a:rPr lang="zh-CN" altLang="en-US" sz="2400" dirty="0">
                <a:solidFill>
                  <a:srgbClr val="3366FF"/>
                </a:solidFill>
                <a:ea typeface="宋体" pitchFamily="2" charset="-122"/>
              </a:rPr>
              <a:t>）</a:t>
            </a:r>
            <a:r>
              <a:rPr lang="en-US" altLang="zh-CN" sz="2400" dirty="0"/>
              <a:t>, or </a:t>
            </a:r>
            <a:r>
              <a:rPr lang="en-US" altLang="zh-CN" sz="2400" dirty="0">
                <a:solidFill>
                  <a:srgbClr val="3366FF"/>
                </a:solidFill>
              </a:rPr>
              <a:t>physical formatting </a:t>
            </a:r>
            <a:r>
              <a:rPr lang="en-US" altLang="zh-CN" sz="2400" dirty="0"/>
              <a:t>— Dividing a disk into sectors that the disk controller can read and write</a:t>
            </a:r>
          </a:p>
          <a:p>
            <a:r>
              <a:rPr lang="en-US" altLang="zh-CN" sz="2400" dirty="0"/>
              <a:t>To use a disk to hold files, the operating system still needs to record its own data structures on the disk</a:t>
            </a:r>
          </a:p>
          <a:p>
            <a:pPr lvl="1"/>
            <a:r>
              <a:rPr lang="en-US" altLang="zh-CN" sz="2400" dirty="0">
                <a:solidFill>
                  <a:srgbClr val="3366FF"/>
                </a:solidFill>
              </a:rPr>
              <a:t>Partition</a:t>
            </a:r>
            <a:r>
              <a:rPr lang="en-US" altLang="zh-CN" sz="2400" dirty="0"/>
              <a:t> the disk into one or more groups of cylinders</a:t>
            </a:r>
          </a:p>
          <a:p>
            <a:pPr lvl="1"/>
            <a:r>
              <a:rPr lang="en-US" altLang="zh-CN" sz="2400" dirty="0">
                <a:solidFill>
                  <a:srgbClr val="3366FF"/>
                </a:solidFill>
              </a:rPr>
              <a:t>Logical formatting </a:t>
            </a:r>
            <a:r>
              <a:rPr lang="zh-CN" altLang="en-US" sz="2400" dirty="0">
                <a:solidFill>
                  <a:srgbClr val="3366FF"/>
                </a:solidFill>
                <a:ea typeface="宋体" pitchFamily="2" charset="-122"/>
              </a:rPr>
              <a:t>（</a:t>
            </a:r>
            <a:r>
              <a:rPr lang="zh-CN" altLang="en-US" sz="2400" b="1" dirty="0">
                <a:solidFill>
                  <a:srgbClr val="CC0000"/>
                </a:solidFill>
                <a:ea typeface="楷体_GB2312" pitchFamily="49" charset="-122"/>
              </a:rPr>
              <a:t>逻辑格式化</a:t>
            </a:r>
            <a:r>
              <a:rPr lang="zh-CN" altLang="en-US" sz="2400" dirty="0">
                <a:solidFill>
                  <a:srgbClr val="3366FF"/>
                </a:solidFill>
                <a:ea typeface="宋体" pitchFamily="2" charset="-122"/>
              </a:rPr>
              <a:t>）</a:t>
            </a:r>
            <a:r>
              <a:rPr lang="en-US" altLang="zh-CN" sz="2400" dirty="0"/>
              <a:t>or “</a:t>
            </a:r>
            <a:r>
              <a:rPr lang="en-US" altLang="zh-CN" sz="2400" b="1" dirty="0">
                <a:solidFill>
                  <a:srgbClr val="FF0000"/>
                </a:solidFill>
              </a:rPr>
              <a:t>making a file system</a:t>
            </a:r>
            <a:r>
              <a:rPr lang="en-US" altLang="zh-CN" sz="2400" b="1" dirty="0"/>
              <a:t>”</a:t>
            </a:r>
          </a:p>
          <a:p>
            <a:pPr lvl="1"/>
            <a:r>
              <a:rPr lang="en-US" altLang="zh-CN" sz="2400" dirty="0"/>
              <a:t>To increase efficiency most file systems group blocks into </a:t>
            </a:r>
            <a:r>
              <a:rPr lang="en-US" altLang="zh-CN" sz="2400" dirty="0">
                <a:solidFill>
                  <a:srgbClr val="3366FF"/>
                </a:solidFill>
              </a:rPr>
              <a:t>clusters</a:t>
            </a:r>
          </a:p>
          <a:p>
            <a:pPr lvl="2"/>
            <a:r>
              <a:rPr lang="en-US" altLang="zh-CN" sz="1800" dirty="0"/>
              <a:t>Disk I/O done in blocks</a:t>
            </a:r>
          </a:p>
          <a:p>
            <a:pPr lvl="2"/>
            <a:r>
              <a:rPr lang="en-US" altLang="zh-CN" sz="1800" dirty="0"/>
              <a:t>File I/O done in clusters</a:t>
            </a:r>
          </a:p>
        </p:txBody>
      </p:sp>
      <p:sp>
        <p:nvSpPr>
          <p:cNvPr id="29700" name="Text Box 4"/>
          <p:cNvSpPr txBox="1">
            <a:spLocks noChangeArrowheads="1"/>
          </p:cNvSpPr>
          <p:nvPr/>
        </p:nvSpPr>
        <p:spPr bwMode="auto">
          <a:xfrm rot="-480000">
            <a:off x="6789738" y="4281488"/>
            <a:ext cx="1243012" cy="430212"/>
          </a:xfrm>
          <a:prstGeom prst="rect">
            <a:avLst/>
          </a:prstGeom>
          <a:solidFill>
            <a:schemeClr val="bg1"/>
          </a:solidFill>
          <a:ln w="9525">
            <a:solidFill>
              <a:schemeClr val="tx1"/>
            </a:solidFill>
            <a:prstDash val="dash"/>
            <a:miter lim="800000"/>
            <a:headEnd/>
            <a:tailEnd/>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r>
              <a:rPr lang="en-US" altLang="zh-CN" sz="2200">
                <a:solidFill>
                  <a:srgbClr val="FF0000"/>
                </a:solidFill>
                <a:latin typeface="Garamond" pitchFamily="18" charset="0"/>
                <a:ea typeface="宋体" pitchFamily="2" charset="-122"/>
              </a:rPr>
              <a:t>mkfs.ext2</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sz="3600" b="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Boot Block   </a:t>
            </a:r>
            <a:r>
              <a:rPr lang="zh-CN" altLang="en-US" sz="3600" b="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启动块</a:t>
            </a:r>
            <a:endParaRPr lang="zh-CN" altLang="en-US" b="0"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723" name="Rectangle 3"/>
          <p:cNvSpPr>
            <a:spLocks noGrp="1" noChangeArrowheads="1"/>
          </p:cNvSpPr>
          <p:nvPr>
            <p:ph idx="1"/>
          </p:nvPr>
        </p:nvSpPr>
        <p:spPr/>
        <p:txBody>
          <a:bodyPr/>
          <a:lstStyle/>
          <a:p>
            <a:pPr>
              <a:lnSpc>
                <a:spcPct val="90000"/>
              </a:lnSpc>
            </a:pPr>
            <a:r>
              <a:rPr lang="en-US" altLang="zh-CN" sz="2400" dirty="0"/>
              <a:t>Boot block initializes system</a:t>
            </a:r>
          </a:p>
          <a:p>
            <a:pPr lvl="1">
              <a:lnSpc>
                <a:spcPct val="90000"/>
              </a:lnSpc>
            </a:pPr>
            <a:r>
              <a:rPr lang="en-US" altLang="zh-CN" sz="2400" dirty="0"/>
              <a:t>The bootstrap is stored in ROM</a:t>
            </a:r>
          </a:p>
          <a:p>
            <a:pPr lvl="1">
              <a:lnSpc>
                <a:spcPct val="90000"/>
              </a:lnSpc>
            </a:pPr>
            <a:r>
              <a:rPr lang="en-US" altLang="zh-CN" sz="2400" dirty="0">
                <a:solidFill>
                  <a:srgbClr val="3366FF"/>
                </a:solidFill>
              </a:rPr>
              <a:t>Bootstrap loader </a:t>
            </a:r>
            <a:r>
              <a:rPr lang="en-US" altLang="zh-CN" sz="2400" dirty="0"/>
              <a:t>program</a:t>
            </a:r>
          </a:p>
          <a:p>
            <a:pPr>
              <a:lnSpc>
                <a:spcPct val="90000"/>
              </a:lnSpc>
            </a:pPr>
            <a:endParaRPr lang="en-US" altLang="zh-CN" sz="1800" dirty="0"/>
          </a:p>
          <a:p>
            <a:pPr>
              <a:lnSpc>
                <a:spcPct val="90000"/>
              </a:lnSpc>
            </a:pPr>
            <a:r>
              <a:rPr lang="en-US" altLang="zh-CN" sz="2400" dirty="0"/>
              <a:t>Typical boot sequence</a:t>
            </a:r>
          </a:p>
          <a:p>
            <a:pPr lvl="1">
              <a:lnSpc>
                <a:spcPct val="90000"/>
              </a:lnSpc>
            </a:pPr>
            <a:r>
              <a:rPr lang="en-US" altLang="zh-CN" sz="2400" dirty="0"/>
              <a:t>code (simple bootstrap) in </a:t>
            </a:r>
            <a:r>
              <a:rPr lang="en-US" altLang="zh-CN" sz="2400" dirty="0">
                <a:solidFill>
                  <a:srgbClr val="3333FF"/>
                </a:solidFill>
              </a:rPr>
              <a:t>ROM</a:t>
            </a:r>
          </a:p>
          <a:p>
            <a:pPr lvl="1">
              <a:lnSpc>
                <a:spcPct val="90000"/>
              </a:lnSpc>
            </a:pPr>
            <a:r>
              <a:rPr lang="en-US" altLang="zh-CN" sz="2400" dirty="0"/>
              <a:t>code (full </a:t>
            </a:r>
            <a:r>
              <a:rPr lang="en-US" altLang="zh-CN" dirty="0" smtClean="0"/>
              <a:t>bootstrap</a:t>
            </a:r>
            <a:r>
              <a:rPr lang="en-US" altLang="zh-CN" sz="2400" dirty="0"/>
              <a:t>) in </a:t>
            </a:r>
            <a:r>
              <a:rPr lang="en-US" altLang="zh-CN" sz="2400" dirty="0">
                <a:solidFill>
                  <a:srgbClr val="3333FF"/>
                </a:solidFill>
              </a:rPr>
              <a:t>boot block</a:t>
            </a:r>
          </a:p>
          <a:p>
            <a:pPr lvl="2">
              <a:lnSpc>
                <a:spcPct val="90000"/>
              </a:lnSpc>
            </a:pPr>
            <a:r>
              <a:rPr lang="en-US" altLang="zh-CN" dirty="0" smtClean="0"/>
              <a:t>the bootstrap loader, e.g. Grub or LILO</a:t>
            </a:r>
          </a:p>
          <a:p>
            <a:pPr lvl="1">
              <a:lnSpc>
                <a:spcPct val="90000"/>
              </a:lnSpc>
            </a:pPr>
            <a:r>
              <a:rPr lang="en-US" altLang="zh-CN" sz="2400" dirty="0"/>
              <a:t>the entire </a:t>
            </a:r>
            <a:r>
              <a:rPr lang="en-US" altLang="zh-CN" sz="2400" dirty="0">
                <a:solidFill>
                  <a:srgbClr val="3333FF"/>
                </a:solidFill>
              </a:rPr>
              <a:t>kernel</a:t>
            </a:r>
            <a:r>
              <a:rPr lang="en-US" altLang="zh-CN" sz="2400" dirty="0"/>
              <a:t> of the operating systems</a:t>
            </a:r>
          </a:p>
          <a:p>
            <a:pPr lvl="1">
              <a:lnSpc>
                <a:spcPct val="90000"/>
              </a:lnSpc>
            </a:pPr>
            <a:endParaRPr lang="zh-CN" alt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b="0" dirty="0" smtClean="0">
                <a:solidFill>
                  <a:srgbClr val="C00000"/>
                </a:solidFill>
                <a:latin typeface="+mn-lt"/>
                <a:ea typeface="+mn-ea"/>
              </a:rPr>
              <a:t>Bad Block    </a:t>
            </a:r>
            <a:r>
              <a:rPr lang="zh-CN" altLang="en-US" b="0" dirty="0" smtClean="0">
                <a:solidFill>
                  <a:srgbClr val="C00000"/>
                </a:solidFill>
                <a:latin typeface="楷体" pitchFamily="49" charset="-122"/>
                <a:ea typeface="楷体" pitchFamily="49" charset="-122"/>
              </a:rPr>
              <a:t>坏块</a:t>
            </a:r>
          </a:p>
        </p:txBody>
      </p:sp>
      <p:sp>
        <p:nvSpPr>
          <p:cNvPr id="31747" name="Rectangle 3"/>
          <p:cNvSpPr>
            <a:spLocks noGrp="1" noChangeArrowheads="1"/>
          </p:cNvSpPr>
          <p:nvPr>
            <p:ph idx="1"/>
          </p:nvPr>
        </p:nvSpPr>
        <p:spPr/>
        <p:txBody>
          <a:bodyPr/>
          <a:lstStyle/>
          <a:p>
            <a:endParaRPr lang="zh-CN" altLang="en-US" sz="1800" dirty="0">
              <a:ea typeface="宋体" pitchFamily="2" charset="-122"/>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Disks frequently have defective blocks or bad blocks</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坏块的处理方法</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MS-DOS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的处理方法</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format,chkdsk</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命令</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smtClean="0"/>
              <a:t>Booting from a Disk in Windows 2000</a:t>
            </a:r>
            <a:endParaRPr lang="en-US" altLang="zh-CN" sz="2400"/>
          </a:p>
        </p:txBody>
      </p:sp>
      <p:sp>
        <p:nvSpPr>
          <p:cNvPr id="2" name="内容占位符 1"/>
          <p:cNvSpPr>
            <a:spLocks noGrp="1"/>
          </p:cNvSpPr>
          <p:nvPr>
            <p:ph idx="1"/>
          </p:nvPr>
        </p:nvSpPr>
        <p:spPr/>
        <p:txBody>
          <a:bodyPr/>
          <a:lstStyle/>
          <a:p>
            <a:endParaRPr lang="zh-CN" altLang="en-US"/>
          </a:p>
        </p:txBody>
      </p:sp>
      <p:pic>
        <p:nvPicPr>
          <p:cNvPr id="327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300" y="1182689"/>
            <a:ext cx="6845300"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4"/>
          <p:cNvSpPr txBox="1">
            <a:spLocks noChangeArrowheads="1"/>
          </p:cNvSpPr>
          <p:nvPr/>
        </p:nvSpPr>
        <p:spPr bwMode="auto">
          <a:xfrm rot="-480000">
            <a:off x="2898776" y="1184276"/>
            <a:ext cx="4557713" cy="430213"/>
          </a:xfrm>
          <a:prstGeom prst="rect">
            <a:avLst/>
          </a:prstGeom>
          <a:solidFill>
            <a:schemeClr val="bg1"/>
          </a:solidFill>
          <a:ln w="9525">
            <a:solidFill>
              <a:schemeClr val="tx1"/>
            </a:solidFill>
            <a:prstDash val="dash"/>
            <a:miter lim="800000"/>
            <a:headEnd/>
            <a:tailEnd/>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eaLnBrk="1" hangingPunct="1"/>
            <a:r>
              <a:rPr lang="en-US" altLang="zh-CN" sz="2200">
                <a:solidFill>
                  <a:srgbClr val="FF0000"/>
                </a:solidFill>
                <a:latin typeface="Garamond" pitchFamily="18" charset="0"/>
                <a:ea typeface="宋体" pitchFamily="2" charset="-122"/>
              </a:rPr>
              <a:t>Master</a:t>
            </a:r>
            <a:r>
              <a:rPr lang="zh-CN" altLang="en-US" sz="2200">
                <a:solidFill>
                  <a:srgbClr val="FF0000"/>
                </a:solidFill>
                <a:latin typeface="Garamond" pitchFamily="18" charset="0"/>
                <a:ea typeface="宋体" pitchFamily="2" charset="-122"/>
              </a:rPr>
              <a:t> </a:t>
            </a:r>
            <a:r>
              <a:rPr lang="en-US" altLang="zh-CN" sz="2200">
                <a:solidFill>
                  <a:srgbClr val="FF0000"/>
                </a:solidFill>
                <a:latin typeface="Garamond" pitchFamily="18" charset="0"/>
                <a:ea typeface="宋体" pitchFamily="2" charset="-122"/>
              </a:rPr>
              <a:t>Boot Record(MBR)</a:t>
            </a:r>
            <a:r>
              <a:rPr lang="zh-CN" altLang="en-US" sz="2200">
                <a:solidFill>
                  <a:srgbClr val="FF0000"/>
                </a:solidFill>
                <a:latin typeface="Garamond" pitchFamily="18" charset="0"/>
                <a:ea typeface="宋体" pitchFamily="2" charset="-122"/>
              </a:rPr>
              <a:t>主引导记录</a:t>
            </a:r>
            <a:endParaRPr lang="en-US" altLang="zh-CN" sz="2200">
              <a:solidFill>
                <a:srgbClr val="FF0000"/>
              </a:solidFill>
              <a:latin typeface="Garamond" pitchFamily="18" charset="0"/>
              <a:ea typeface="宋体" pitchFamily="2" charset="-122"/>
            </a:endParaRPr>
          </a:p>
        </p:txBody>
      </p:sp>
      <p:sp>
        <p:nvSpPr>
          <p:cNvPr id="32773" name="Text Box 4"/>
          <p:cNvSpPr txBox="1">
            <a:spLocks noChangeArrowheads="1"/>
          </p:cNvSpPr>
          <p:nvPr/>
        </p:nvSpPr>
        <p:spPr bwMode="auto">
          <a:xfrm>
            <a:off x="4468813" y="4246564"/>
            <a:ext cx="2017712" cy="338137"/>
          </a:xfrm>
          <a:prstGeom prst="rect">
            <a:avLst/>
          </a:prstGeom>
          <a:solidFill>
            <a:schemeClr val="bg1"/>
          </a:solidFill>
          <a:ln w="9525">
            <a:solidFill>
              <a:schemeClr val="tx1"/>
            </a:solidFill>
            <a:prstDash val="dash"/>
            <a:miter lim="800000"/>
            <a:headEnd/>
            <a:tailEnd/>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eaLnBrk="1" hangingPunct="1"/>
            <a:r>
              <a:rPr lang="en-US" altLang="zh-CN" sz="1600">
                <a:solidFill>
                  <a:srgbClr val="FF0000"/>
                </a:solidFill>
                <a:latin typeface="Garamond" pitchFamily="18" charset="0"/>
                <a:ea typeface="宋体" pitchFamily="2" charset="-122"/>
              </a:rPr>
              <a:t>Boot record </a:t>
            </a:r>
            <a:r>
              <a:rPr lang="zh-CN" altLang="en-US" sz="1600">
                <a:solidFill>
                  <a:srgbClr val="FF0000"/>
                </a:solidFill>
                <a:latin typeface="Garamond" pitchFamily="18" charset="0"/>
                <a:ea typeface="宋体" pitchFamily="2" charset="-122"/>
              </a:rPr>
              <a:t>引导记录</a:t>
            </a:r>
            <a:endParaRPr lang="en-US" altLang="zh-CN" sz="1600">
              <a:solidFill>
                <a:srgbClr val="FF0000"/>
              </a:solidFill>
              <a:latin typeface="Garamond" pitchFamily="18" charset="0"/>
              <a:ea typeface="宋体"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t>12.6 Swap-Space Management</a:t>
            </a:r>
            <a:endParaRPr lang="zh-CN" altLang="en-US" sz="4000" dirty="0"/>
          </a:p>
        </p:txBody>
      </p:sp>
    </p:spTree>
    <p:extLst>
      <p:ext uri="{BB962C8B-B14F-4D97-AF65-F5344CB8AC3E}">
        <p14:creationId xmlns:p14="http://schemas.microsoft.com/office/powerpoint/2010/main" val="26363796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dirty="0" smtClean="0">
                <a:solidFill>
                  <a:srgbClr val="C00000"/>
                </a:solidFill>
                <a:ea typeface="宋体" pitchFamily="2" charset="-122"/>
              </a:rPr>
              <a:t> </a:t>
            </a:r>
            <a:r>
              <a:rPr lang="en-US" altLang="zh-CN" dirty="0" smtClean="0">
                <a:solidFill>
                  <a:srgbClr val="C00000"/>
                </a:solidFill>
              </a:rPr>
              <a:t>Swap-Space Management</a:t>
            </a:r>
          </a:p>
        </p:txBody>
      </p:sp>
      <p:sp>
        <p:nvSpPr>
          <p:cNvPr id="33795" name="Rectangle 3"/>
          <p:cNvSpPr>
            <a:spLocks noGrp="1" noChangeArrowheads="1"/>
          </p:cNvSpPr>
          <p:nvPr>
            <p:ph idx="1"/>
          </p:nvPr>
        </p:nvSpPr>
        <p:spPr/>
        <p:txBody>
          <a:bodyPr/>
          <a:lstStyle/>
          <a:p>
            <a:pPr>
              <a:tabLst>
                <a:tab pos="979488" algn="l"/>
                <a:tab pos="1077913" algn="l"/>
                <a:tab pos="1436688" algn="l"/>
              </a:tabLst>
            </a:pPr>
            <a:r>
              <a:rPr lang="en-US" altLang="zh-CN" sz="2800" dirty="0"/>
              <a:t>Swap-space — Virtual memory uses disk space as an extension of main memory</a:t>
            </a:r>
          </a:p>
          <a:p>
            <a:pPr>
              <a:tabLst>
                <a:tab pos="979488" algn="l"/>
                <a:tab pos="1077913" algn="l"/>
                <a:tab pos="1436688" algn="l"/>
              </a:tabLst>
            </a:pPr>
            <a:r>
              <a:rPr lang="en-US" altLang="zh-CN" sz="2800" dirty="0"/>
              <a:t>Swap-space can be carried out in two forms</a:t>
            </a:r>
            <a:r>
              <a:rPr lang="zh-CN" altLang="en-US" sz="2800" dirty="0">
                <a:ea typeface="宋体" pitchFamily="2" charset="-122"/>
              </a:rPr>
              <a:t>：</a:t>
            </a:r>
          </a:p>
          <a:p>
            <a:pPr lvl="1">
              <a:spcBef>
                <a:spcPts val="25"/>
              </a:spcBef>
              <a:tabLst>
                <a:tab pos="979488" algn="l"/>
                <a:tab pos="1077913" algn="l"/>
                <a:tab pos="1436688" algn="l"/>
              </a:tabLst>
            </a:pPr>
            <a:r>
              <a:rPr lang="en-US" altLang="zh-CN" dirty="0" smtClean="0"/>
              <a:t> </a:t>
            </a:r>
            <a:r>
              <a:rPr lang="en-US" altLang="zh-CN" dirty="0" smtClean="0">
                <a:ea typeface="宋体" pitchFamily="2" charset="-122"/>
              </a:rPr>
              <a:t>in </a:t>
            </a:r>
            <a:r>
              <a:rPr lang="en-US" altLang="zh-CN" dirty="0" smtClean="0"/>
              <a:t>the </a:t>
            </a:r>
            <a:r>
              <a:rPr lang="en-US" altLang="zh-CN" dirty="0" smtClean="0">
                <a:solidFill>
                  <a:srgbClr val="FF0000"/>
                </a:solidFill>
              </a:rPr>
              <a:t>normal file system</a:t>
            </a:r>
            <a:endParaRPr lang="zh-CN" altLang="en-US" dirty="0" smtClean="0">
              <a:solidFill>
                <a:srgbClr val="FF0000"/>
              </a:solidFill>
              <a:ea typeface="宋体" pitchFamily="2" charset="-122"/>
            </a:endParaRPr>
          </a:p>
          <a:p>
            <a:pPr lvl="1">
              <a:spcBef>
                <a:spcPts val="25"/>
              </a:spcBef>
              <a:buNone/>
              <a:tabLst>
                <a:tab pos="979488" algn="l"/>
                <a:tab pos="1077913" algn="l"/>
                <a:tab pos="1436688" algn="l"/>
              </a:tabLst>
            </a:pPr>
            <a:r>
              <a:rPr lang="en-US" altLang="zh-CN" dirty="0" smtClean="0">
                <a:ea typeface="宋体" pitchFamily="2" charset="-122"/>
              </a:rPr>
              <a:t>			e.g. </a:t>
            </a:r>
            <a:r>
              <a:rPr lang="en-US" altLang="zh-CN" dirty="0" smtClean="0">
                <a:solidFill>
                  <a:srgbClr val="3333FF"/>
                </a:solidFill>
                <a:ea typeface="宋体" pitchFamily="2" charset="-122"/>
              </a:rPr>
              <a:t>Windows</a:t>
            </a:r>
            <a:r>
              <a:rPr lang="en-US" altLang="zh-CN" dirty="0" smtClean="0">
                <a:ea typeface="宋体" pitchFamily="2" charset="-122"/>
              </a:rPr>
              <a:t>  family</a:t>
            </a:r>
          </a:p>
          <a:p>
            <a:pPr lvl="1">
              <a:spcBef>
                <a:spcPts val="25"/>
              </a:spcBef>
              <a:tabLst>
                <a:tab pos="979488" algn="l"/>
                <a:tab pos="1077913" algn="l"/>
                <a:tab pos="1436688" algn="l"/>
              </a:tabLst>
            </a:pPr>
            <a:endParaRPr lang="en-US" altLang="zh-CN" dirty="0" smtClean="0"/>
          </a:p>
          <a:p>
            <a:pPr lvl="1">
              <a:spcBef>
                <a:spcPts val="25"/>
              </a:spcBef>
              <a:tabLst>
                <a:tab pos="979488" algn="l"/>
                <a:tab pos="1077913" algn="l"/>
                <a:tab pos="1436688" algn="l"/>
              </a:tabLst>
            </a:pPr>
            <a:r>
              <a:rPr lang="en-US" altLang="zh-CN" dirty="0" smtClean="0"/>
              <a:t>in a </a:t>
            </a:r>
            <a:r>
              <a:rPr lang="en-US" altLang="zh-CN" dirty="0" smtClean="0">
                <a:solidFill>
                  <a:srgbClr val="FF0000"/>
                </a:solidFill>
              </a:rPr>
              <a:t>separate disk partition</a:t>
            </a:r>
            <a:r>
              <a:rPr lang="zh-CN" altLang="en-US" dirty="0" smtClean="0">
                <a:ea typeface="宋体" pitchFamily="2" charset="-122"/>
              </a:rPr>
              <a:t> </a:t>
            </a:r>
          </a:p>
          <a:p>
            <a:pPr lvl="1">
              <a:spcBef>
                <a:spcPts val="25"/>
              </a:spcBef>
              <a:buNone/>
              <a:tabLst>
                <a:tab pos="979488" algn="l"/>
                <a:tab pos="1077913" algn="l"/>
                <a:tab pos="1436688" algn="l"/>
              </a:tabLst>
            </a:pPr>
            <a:r>
              <a:rPr lang="en-US" altLang="zh-CN" sz="2400" dirty="0">
                <a:ea typeface="宋体" pitchFamily="2" charset="-122"/>
              </a:rPr>
              <a:t>	</a:t>
            </a:r>
            <a:r>
              <a:rPr lang="en-US" altLang="zh-CN" dirty="0" smtClean="0">
                <a:ea typeface="宋体" pitchFamily="2" charset="-122"/>
              </a:rPr>
              <a:t>		e.g. </a:t>
            </a:r>
            <a:r>
              <a:rPr lang="en-US" altLang="zh-CN" dirty="0" smtClean="0">
                <a:solidFill>
                  <a:srgbClr val="3333FF"/>
                </a:solidFill>
                <a:ea typeface="宋体" pitchFamily="2" charset="-122"/>
              </a:rPr>
              <a:t>Linux</a:t>
            </a:r>
            <a:r>
              <a:rPr lang="zh-CN" altLang="en-US" dirty="0" smtClean="0">
                <a:solidFill>
                  <a:srgbClr val="3333FF"/>
                </a:solidFill>
                <a:ea typeface="宋体" pitchFamily="2" charset="-122"/>
              </a:rPr>
              <a:t>、</a:t>
            </a:r>
            <a:r>
              <a:rPr lang="en-US" altLang="zh-CN" dirty="0" smtClean="0">
                <a:solidFill>
                  <a:srgbClr val="3333FF"/>
                </a:solidFill>
                <a:ea typeface="宋体" pitchFamily="2" charset="-122"/>
              </a:rPr>
              <a:t>Unix</a:t>
            </a:r>
            <a:r>
              <a:rPr lang="zh-CN" altLang="en-US" dirty="0" smtClean="0">
                <a:ea typeface="宋体" pitchFamily="2" charset="-122"/>
              </a:rPr>
              <a:t>、</a:t>
            </a:r>
            <a:r>
              <a:rPr lang="en-US" altLang="zh-CN" dirty="0" err="1" smtClean="0">
                <a:ea typeface="宋体" pitchFamily="2" charset="-122"/>
              </a:rPr>
              <a:t>solaris</a:t>
            </a:r>
            <a:endParaRPr lang="en-US" altLang="zh-CN" dirty="0" smtClean="0"/>
          </a:p>
        </p:txBody>
      </p:sp>
      <p:sp>
        <p:nvSpPr>
          <p:cNvPr id="33796" name="Text Box 4"/>
          <p:cNvSpPr txBox="1">
            <a:spLocks noChangeArrowheads="1"/>
          </p:cNvSpPr>
          <p:nvPr/>
        </p:nvSpPr>
        <p:spPr bwMode="auto">
          <a:xfrm rot="-480000">
            <a:off x="7180263" y="2886905"/>
            <a:ext cx="1971675" cy="430212"/>
          </a:xfrm>
          <a:prstGeom prst="rect">
            <a:avLst/>
          </a:prstGeom>
          <a:solidFill>
            <a:schemeClr val="bg1"/>
          </a:solidFill>
          <a:ln w="9525">
            <a:solidFill>
              <a:schemeClr val="tx1"/>
            </a:solidFill>
            <a:prstDash val="dash"/>
            <a:miter lim="800000"/>
            <a:headEnd/>
            <a:tailEnd/>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eaLnBrk="1" hangingPunct="1"/>
            <a:r>
              <a:rPr lang="en-US" altLang="zh-CN" sz="2200">
                <a:solidFill>
                  <a:srgbClr val="CC3300"/>
                </a:solidFill>
                <a:latin typeface="Garamond" pitchFamily="18" charset="0"/>
                <a:ea typeface="宋体" pitchFamily="2" charset="-122"/>
              </a:rPr>
              <a:t>pagefile.sys</a:t>
            </a:r>
            <a:r>
              <a:rPr lang="zh-CN" altLang="en-US" sz="2200">
                <a:solidFill>
                  <a:srgbClr val="CC3300"/>
                </a:solidFill>
                <a:latin typeface="Garamond" pitchFamily="18" charset="0"/>
                <a:ea typeface="宋体" pitchFamily="2" charset="-122"/>
              </a:rPr>
              <a:t>文件</a:t>
            </a:r>
            <a:endParaRPr lang="en-US" altLang="zh-CN" sz="2200">
              <a:solidFill>
                <a:srgbClr val="CC3300"/>
              </a:solidFill>
              <a:latin typeface="Garamond" pitchFamily="18" charset="0"/>
              <a:ea typeface="宋体" pitchFamily="2" charset="-122"/>
            </a:endParaRPr>
          </a:p>
        </p:txBody>
      </p:sp>
      <p:sp>
        <p:nvSpPr>
          <p:cNvPr id="33797" name="Text Box 4"/>
          <p:cNvSpPr txBox="1">
            <a:spLocks noChangeArrowheads="1"/>
          </p:cNvSpPr>
          <p:nvPr/>
        </p:nvSpPr>
        <p:spPr bwMode="auto">
          <a:xfrm rot="-480000">
            <a:off x="7435850" y="4261791"/>
            <a:ext cx="1460500" cy="430213"/>
          </a:xfrm>
          <a:prstGeom prst="rect">
            <a:avLst/>
          </a:prstGeom>
          <a:solidFill>
            <a:schemeClr val="bg1"/>
          </a:solidFill>
          <a:ln w="9525">
            <a:solidFill>
              <a:schemeClr val="tx1"/>
            </a:solidFill>
            <a:prstDash val="dash"/>
            <a:miter lim="800000"/>
            <a:headEnd/>
            <a:tailEnd/>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eaLnBrk="1" hangingPunct="1"/>
            <a:r>
              <a:rPr lang="en-US" altLang="zh-CN" sz="2200">
                <a:solidFill>
                  <a:srgbClr val="CC3300"/>
                </a:solidFill>
                <a:latin typeface="Garamond" pitchFamily="18" charset="0"/>
                <a:ea typeface="宋体" pitchFamily="2" charset="-122"/>
              </a:rPr>
              <a:t>SWAP</a:t>
            </a:r>
            <a:r>
              <a:rPr lang="zh-CN" altLang="en-US" sz="2200">
                <a:solidFill>
                  <a:srgbClr val="CC3300"/>
                </a:solidFill>
                <a:latin typeface="Garamond" pitchFamily="18" charset="0"/>
                <a:ea typeface="宋体" pitchFamily="2" charset="-122"/>
              </a:rPr>
              <a:t>分区</a:t>
            </a:r>
            <a:endParaRPr lang="en-US" altLang="zh-CN" sz="2200">
              <a:solidFill>
                <a:srgbClr val="CC3300"/>
              </a:solidFill>
              <a:latin typeface="Garamond" pitchFamily="18" charset="0"/>
              <a:ea typeface="宋体" pitchFamily="2" charset="-122"/>
            </a:endParaRPr>
          </a:p>
        </p:txBody>
      </p:sp>
      <p:pic>
        <p:nvPicPr>
          <p:cNvPr id="6" name="图片 5"/>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mtClean="0">
                <a:latin typeface="Times New Roman" pitchFamily="18" charset="0"/>
                <a:ea typeface="宋体" pitchFamily="2" charset="-122"/>
                <a:cs typeface="Times New Roman" pitchFamily="18" charset="0"/>
              </a:rPr>
              <a:t>Hierarchical </a:t>
            </a:r>
            <a:r>
              <a:rPr lang="zh-CN" altLang="en-US" smtClean="0">
                <a:latin typeface="Times New Roman" pitchFamily="18" charset="0"/>
                <a:ea typeface="宋体" pitchFamily="2" charset="-122"/>
                <a:cs typeface="Times New Roman" pitchFamily="18" charset="0"/>
              </a:rPr>
              <a:t> </a:t>
            </a:r>
            <a:r>
              <a:rPr lang="en-US" altLang="zh-CN" smtClean="0">
                <a:latin typeface="Times New Roman" pitchFamily="18" charset="0"/>
                <a:ea typeface="宋体" pitchFamily="2" charset="-122"/>
                <a:cs typeface="Times New Roman" pitchFamily="18" charset="0"/>
              </a:rPr>
              <a:t>Storage Architecture</a:t>
            </a:r>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4453" y="1408557"/>
            <a:ext cx="6695694" cy="3888486"/>
          </a:xfrm>
        </p:spPr>
      </p:pic>
      <p:sp>
        <p:nvSpPr>
          <p:cNvPr id="722962" name="AutoShape 18"/>
          <p:cNvSpPr>
            <a:spLocks/>
          </p:cNvSpPr>
          <p:nvPr/>
        </p:nvSpPr>
        <p:spPr bwMode="auto">
          <a:xfrm>
            <a:off x="3319653" y="2899568"/>
            <a:ext cx="609600" cy="2184400"/>
          </a:xfrm>
          <a:prstGeom prst="leftBrace">
            <a:avLst>
              <a:gd name="adj1" fmla="val 40625"/>
              <a:gd name="adj2" fmla="val 50000"/>
            </a:avLst>
          </a:pr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zh-CN" altLang="en-US">
              <a:ea typeface="宋体" pitchFamily="2" charset="-122"/>
            </a:endParaRPr>
          </a:p>
        </p:txBody>
      </p:sp>
      <p:sp>
        <p:nvSpPr>
          <p:cNvPr id="722963" name="Text Box 19"/>
          <p:cNvSpPr txBox="1">
            <a:spLocks noChangeArrowheads="1"/>
          </p:cNvSpPr>
          <p:nvPr/>
        </p:nvSpPr>
        <p:spPr bwMode="auto">
          <a:xfrm>
            <a:off x="2059194" y="3757612"/>
            <a:ext cx="1012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r"/>
            <a:r>
              <a:rPr lang="zh-CN" altLang="en-US" dirty="0">
                <a:solidFill>
                  <a:srgbClr val="FF0000"/>
                </a:solidFill>
                <a:latin typeface="Garamond" pitchFamily="18" charset="0"/>
                <a:ea typeface="宋体" pitchFamily="2" charset="-122"/>
              </a:rPr>
              <a:t>大容量存储器</a:t>
            </a:r>
            <a:endParaRPr lang="en-US" altLang="zh-CN" dirty="0">
              <a:solidFill>
                <a:srgbClr val="FF0000"/>
              </a:solidFill>
              <a:latin typeface="Garamond" pitchFamily="18" charset="0"/>
              <a:ea typeface="宋体"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sz="2800"/>
              <a:t>Swap-space management</a:t>
            </a:r>
            <a:endParaRPr lang="zh-CN" altLang="en-US" sz="2800"/>
          </a:p>
        </p:txBody>
      </p:sp>
      <p:sp>
        <p:nvSpPr>
          <p:cNvPr id="34819" name="Rectangle 3"/>
          <p:cNvSpPr>
            <a:spLocks noGrp="1" noChangeArrowheads="1"/>
          </p:cNvSpPr>
          <p:nvPr>
            <p:ph idx="1"/>
          </p:nvPr>
        </p:nvSpPr>
        <p:spPr/>
        <p:txBody>
          <a:bodyPr/>
          <a:lstStyle/>
          <a:p>
            <a:r>
              <a:rPr lang="en-US" altLang="zh-CN" sz="2800" dirty="0" smtClean="0"/>
              <a:t>BSD </a:t>
            </a:r>
            <a:r>
              <a:rPr lang="en-US" altLang="zh-CN" sz="2800" dirty="0"/>
              <a:t>allocates swap space when process starts; holds text segment (the program) and data segment</a:t>
            </a:r>
          </a:p>
          <a:p>
            <a:r>
              <a:rPr lang="en-US" altLang="zh-CN" sz="2800" dirty="0"/>
              <a:t>Kernel uses </a:t>
            </a:r>
            <a:r>
              <a:rPr lang="en-US" altLang="zh-CN" sz="2800" dirty="0">
                <a:solidFill>
                  <a:srgbClr val="3366FF"/>
                </a:solidFill>
              </a:rPr>
              <a:t>swap maps </a:t>
            </a:r>
            <a:r>
              <a:rPr lang="en-US" altLang="zh-CN" sz="2800" dirty="0"/>
              <a:t>to track swap-space use</a:t>
            </a:r>
          </a:p>
          <a:p>
            <a:r>
              <a:rPr lang="en-US" altLang="zh-CN" sz="2800" dirty="0"/>
              <a:t>Solaris 2 allocates swap space only when a page is forced out of physical memory, not when the virtual memory page is first created</a:t>
            </a:r>
            <a:endParaRPr lang="zh-CN" altLang="en-US" sz="28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2800" dirty="0"/>
              <a:t>Data Structures for Swapping on Linux Systems</a:t>
            </a:r>
            <a:endParaRPr lang="en-US" altLang="zh-CN" sz="2000" dirty="0"/>
          </a:p>
        </p:txBody>
      </p:sp>
      <p:sp>
        <p:nvSpPr>
          <p:cNvPr id="2" name="内容占位符 1"/>
          <p:cNvSpPr>
            <a:spLocks noGrp="1"/>
          </p:cNvSpPr>
          <p:nvPr>
            <p:ph idx="1"/>
          </p:nvPr>
        </p:nvSpPr>
        <p:spPr/>
        <p:txBody>
          <a:bodyPr/>
          <a:lstStyle/>
          <a:p>
            <a:endParaRPr lang="zh-CN" altLang="en-US"/>
          </a:p>
        </p:txBody>
      </p:sp>
      <p:pic>
        <p:nvPicPr>
          <p:cNvPr id="358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1695451"/>
            <a:ext cx="7188200"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t>12.7 RAID Structure</a:t>
            </a:r>
            <a:endParaRPr lang="zh-CN" altLang="en-US" sz="4000" dirty="0"/>
          </a:p>
        </p:txBody>
      </p:sp>
    </p:spTree>
    <p:extLst>
      <p:ext uri="{BB962C8B-B14F-4D97-AF65-F5344CB8AC3E}">
        <p14:creationId xmlns:p14="http://schemas.microsoft.com/office/powerpoint/2010/main" val="24430678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dirty="0" smtClean="0">
                <a:solidFill>
                  <a:srgbClr val="C00000"/>
                </a:solidFill>
                <a:ea typeface="宋体" pitchFamily="2" charset="-122"/>
              </a:rPr>
              <a:t> </a:t>
            </a:r>
            <a:r>
              <a:rPr lang="en-US" altLang="zh-CN" dirty="0" smtClean="0">
                <a:solidFill>
                  <a:srgbClr val="C00000"/>
                </a:solidFill>
              </a:rPr>
              <a:t>RAID Structure</a:t>
            </a:r>
          </a:p>
        </p:txBody>
      </p:sp>
      <p:sp>
        <p:nvSpPr>
          <p:cNvPr id="36867" name="Rectangle 3"/>
          <p:cNvSpPr>
            <a:spLocks noGrp="1" noChangeArrowheads="1"/>
          </p:cNvSpPr>
          <p:nvPr>
            <p:ph idx="1"/>
          </p:nvPr>
        </p:nvSpPr>
        <p:spPr/>
        <p:txBody>
          <a:bodyPr/>
          <a:lstStyle/>
          <a:p>
            <a:r>
              <a:rPr lang="en-US" altLang="zh-CN" sz="2400" b="1" dirty="0">
                <a:solidFill>
                  <a:srgbClr val="C00000"/>
                </a:solidFill>
              </a:rPr>
              <a:t>RAID</a:t>
            </a:r>
            <a:r>
              <a:rPr lang="en-US" altLang="zh-CN" sz="2400" dirty="0"/>
              <a:t> </a:t>
            </a:r>
            <a:r>
              <a:rPr lang="zh-CN" altLang="en-US" sz="2400" dirty="0"/>
              <a:t>：</a:t>
            </a:r>
            <a:r>
              <a:rPr lang="en-US" altLang="zh-CN" sz="2400" dirty="0"/>
              <a:t>Redundant Arrays of Inexpensive (independent) Disks</a:t>
            </a:r>
            <a:r>
              <a:rPr lang="zh-CN" altLang="en-US" sz="2400" b="1" dirty="0">
                <a:solidFill>
                  <a:srgbClr val="FF0000"/>
                </a:solidFill>
                <a:latin typeface="楷体" pitchFamily="49" charset="-122"/>
                <a:ea typeface="楷体" pitchFamily="49" charset="-122"/>
              </a:rPr>
              <a:t>（冗余廉价磁盘阵列） </a:t>
            </a:r>
            <a:r>
              <a:rPr lang="en-US" altLang="zh-CN" sz="2400" b="1" dirty="0">
                <a:solidFill>
                  <a:srgbClr val="FF0000"/>
                </a:solidFill>
                <a:latin typeface="楷体" pitchFamily="49" charset="-122"/>
                <a:ea typeface="楷体" pitchFamily="49" charset="-122"/>
              </a:rPr>
              <a:t>.</a:t>
            </a:r>
            <a:r>
              <a:rPr lang="en-US" altLang="zh-CN" sz="2400" dirty="0">
                <a:latin typeface="楷体" pitchFamily="49" charset="-122"/>
                <a:ea typeface="楷体" pitchFamily="49" charset="-122"/>
              </a:rPr>
              <a:t>RAID</a:t>
            </a:r>
            <a:r>
              <a:rPr lang="zh-CN" altLang="en-US" sz="2400" dirty="0">
                <a:latin typeface="楷体" pitchFamily="49" charset="-122"/>
                <a:ea typeface="楷体" pitchFamily="49" charset="-122"/>
              </a:rPr>
              <a:t>是一种把多块独立的硬盘（物理硬盘）按不同的方式组合起来形成一个硬盘组（逻辑硬盘），从而提供比单个硬盘更高的存储性能和提供数据备份技术。</a:t>
            </a:r>
            <a:endParaRPr lang="en-US" altLang="zh-CN" sz="2400" dirty="0">
              <a:latin typeface="楷体" pitchFamily="49" charset="-122"/>
              <a:ea typeface="楷体" pitchFamily="49" charset="-122"/>
            </a:endParaRPr>
          </a:p>
          <a:p>
            <a:pPr>
              <a:spcBef>
                <a:spcPts val="25"/>
              </a:spcBef>
            </a:pPr>
            <a:r>
              <a:rPr lang="en-US" altLang="zh-CN" sz="2800" dirty="0">
                <a:solidFill>
                  <a:srgbClr val="CC3300"/>
                </a:solidFill>
              </a:rPr>
              <a:t>Inexpensive -&gt;</a:t>
            </a:r>
            <a:r>
              <a:rPr lang="zh-CN" altLang="en-US" sz="2800" dirty="0">
                <a:solidFill>
                  <a:srgbClr val="CC3300"/>
                </a:solidFill>
              </a:rPr>
              <a:t> </a:t>
            </a:r>
            <a:r>
              <a:rPr lang="en-US" altLang="zh-CN" sz="2800" dirty="0">
                <a:solidFill>
                  <a:srgbClr val="CC3300"/>
                </a:solidFill>
              </a:rPr>
              <a:t>Independent</a:t>
            </a:r>
            <a:endParaRPr lang="en-US" altLang="zh-CN" sz="3600" dirty="0">
              <a:solidFill>
                <a:srgbClr val="CC3300"/>
              </a:solidFill>
            </a:endParaRPr>
          </a:p>
          <a:p>
            <a:r>
              <a:rPr lang="en-US" altLang="zh-CN" sz="2400" dirty="0"/>
              <a:t>RAID – multiple disk drives provides reliability via </a:t>
            </a:r>
            <a:r>
              <a:rPr lang="en-US" altLang="zh-CN" sz="2400" dirty="0">
                <a:solidFill>
                  <a:srgbClr val="3366FF"/>
                </a:solidFill>
              </a:rPr>
              <a:t>redundancy</a:t>
            </a:r>
            <a:endParaRPr lang="en-US" altLang="zh-CN" sz="1800" dirty="0"/>
          </a:p>
          <a:p>
            <a:r>
              <a:rPr lang="en-US" altLang="zh-CN" sz="2400" dirty="0"/>
              <a:t>Increases the </a:t>
            </a:r>
            <a:r>
              <a:rPr lang="en-US" altLang="zh-CN" sz="2400" dirty="0">
                <a:solidFill>
                  <a:srgbClr val="3366FF"/>
                </a:solidFill>
              </a:rPr>
              <a:t>mean time to failure</a:t>
            </a:r>
          </a:p>
          <a:p>
            <a:r>
              <a:rPr lang="en-US" altLang="zh-CN" sz="2400" dirty="0"/>
              <a:t>Frequently combined with </a:t>
            </a:r>
            <a:r>
              <a:rPr lang="en-US" altLang="zh-CN" sz="2400" dirty="0">
                <a:solidFill>
                  <a:srgbClr val="3366FF"/>
                </a:solidFill>
              </a:rPr>
              <a:t>NVRAM </a:t>
            </a:r>
            <a:r>
              <a:rPr lang="en-US" altLang="zh-CN" sz="2400" dirty="0"/>
              <a:t>to improve write performance</a:t>
            </a:r>
          </a:p>
          <a:p>
            <a:r>
              <a:rPr lang="en-US" altLang="zh-CN" sz="2400" dirty="0"/>
              <a:t>RAID is arranged into </a:t>
            </a:r>
            <a:r>
              <a:rPr lang="en-US" altLang="zh-CN" sz="2400" dirty="0">
                <a:solidFill>
                  <a:srgbClr val="3333FF"/>
                </a:solidFill>
              </a:rPr>
              <a:t>six different levels</a:t>
            </a:r>
            <a:r>
              <a:rPr lang="zh-CN" altLang="en-US" sz="2400" b="1" dirty="0">
                <a:latin typeface="楷体" pitchFamily="49" charset="-122"/>
                <a:ea typeface="楷体" pitchFamily="49" charset="-122"/>
              </a:rPr>
              <a:t>（较早）</a:t>
            </a:r>
            <a:endParaRPr lang="en-US" altLang="zh-CN" sz="2400" b="1" dirty="0">
              <a:latin typeface="楷体" pitchFamily="49" charset="-122"/>
              <a:ea typeface="楷体" pitchFamily="49" charset="-122"/>
            </a:endParaRP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mtClean="0"/>
              <a:t>RAID (Cont)</a:t>
            </a:r>
          </a:p>
        </p:txBody>
      </p:sp>
      <p:sp>
        <p:nvSpPr>
          <p:cNvPr id="37891" name="Rectangle 3"/>
          <p:cNvSpPr>
            <a:spLocks noGrp="1" noChangeArrowheads="1"/>
          </p:cNvSpPr>
          <p:nvPr>
            <p:ph idx="1"/>
          </p:nvPr>
        </p:nvSpPr>
        <p:spPr/>
        <p:txBody>
          <a:bodyPr/>
          <a:lstStyle/>
          <a:p>
            <a:r>
              <a:rPr lang="en-US" altLang="zh-CN" sz="2400" dirty="0"/>
              <a:t>Several improvements in disk-use techniques involve the use of multiple disks working cooperatively</a:t>
            </a:r>
          </a:p>
          <a:p>
            <a:r>
              <a:rPr lang="en-US" altLang="zh-CN" sz="2400" dirty="0"/>
              <a:t>Disk </a:t>
            </a:r>
            <a:r>
              <a:rPr lang="en-US" altLang="zh-CN" sz="2400" b="1" dirty="0">
                <a:solidFill>
                  <a:srgbClr val="FF0000"/>
                </a:solidFill>
              </a:rPr>
              <a:t>striping</a:t>
            </a:r>
            <a:r>
              <a:rPr lang="zh-CN" altLang="en-US" sz="2400" b="1" dirty="0">
                <a:solidFill>
                  <a:srgbClr val="3366FF"/>
                </a:solidFill>
                <a:ea typeface="宋体" pitchFamily="2" charset="-122"/>
              </a:rPr>
              <a:t>（条带化）</a:t>
            </a:r>
            <a:r>
              <a:rPr lang="zh-CN" altLang="en-US" sz="2400" b="1" dirty="0">
                <a:solidFill>
                  <a:srgbClr val="3366FF"/>
                </a:solidFill>
              </a:rPr>
              <a:t> </a:t>
            </a:r>
            <a:r>
              <a:rPr lang="en-US" altLang="zh-CN" sz="2400" dirty="0"/>
              <a:t>uses a group of disks as one storage unit</a:t>
            </a:r>
          </a:p>
          <a:p>
            <a:r>
              <a:rPr lang="en-US" altLang="zh-CN" sz="2400" dirty="0"/>
              <a:t>RAID schemes improve performance and improve the reliability of the storage system by storing redundant data</a:t>
            </a:r>
          </a:p>
          <a:p>
            <a:pPr lvl="1"/>
            <a:r>
              <a:rPr lang="en-US" altLang="zh-CN" sz="2400" dirty="0">
                <a:solidFill>
                  <a:srgbClr val="FF0000"/>
                </a:solidFill>
              </a:rPr>
              <a:t>Mirroring</a:t>
            </a:r>
            <a:r>
              <a:rPr lang="zh-CN" altLang="en-US" sz="2400" b="1" dirty="0">
                <a:solidFill>
                  <a:srgbClr val="3366FF"/>
                </a:solidFill>
                <a:ea typeface="宋体" pitchFamily="2" charset="-122"/>
              </a:rPr>
              <a:t>（镜像）</a:t>
            </a:r>
            <a:r>
              <a:rPr lang="zh-CN" altLang="en-US" sz="2400" dirty="0">
                <a:solidFill>
                  <a:srgbClr val="3366FF"/>
                </a:solidFill>
              </a:rPr>
              <a:t> </a:t>
            </a:r>
            <a:r>
              <a:rPr lang="en-US" altLang="zh-CN" sz="2400" dirty="0"/>
              <a:t>or </a:t>
            </a:r>
            <a:r>
              <a:rPr lang="en-US" altLang="zh-CN" sz="2400" dirty="0">
                <a:solidFill>
                  <a:srgbClr val="3366FF"/>
                </a:solidFill>
              </a:rPr>
              <a:t>shadowing  </a:t>
            </a:r>
            <a:r>
              <a:rPr lang="en-US" altLang="zh-CN" sz="2400" dirty="0"/>
              <a:t>(</a:t>
            </a:r>
            <a:r>
              <a:rPr lang="en-US" altLang="zh-CN" sz="2400" dirty="0">
                <a:solidFill>
                  <a:srgbClr val="3366FF"/>
                </a:solidFill>
              </a:rPr>
              <a:t>RAID 1</a:t>
            </a:r>
            <a:r>
              <a:rPr lang="en-US" altLang="zh-CN" sz="2400" dirty="0">
                <a:solidFill>
                  <a:srgbClr val="000000"/>
                </a:solidFill>
              </a:rPr>
              <a:t>)</a:t>
            </a:r>
            <a:r>
              <a:rPr lang="en-US" altLang="zh-CN" sz="2400" dirty="0">
                <a:solidFill>
                  <a:srgbClr val="3366FF"/>
                </a:solidFill>
              </a:rPr>
              <a:t> </a:t>
            </a:r>
            <a:r>
              <a:rPr lang="en-US" altLang="zh-CN" sz="2400" dirty="0"/>
              <a:t>keeps duplicate of each disk</a:t>
            </a:r>
          </a:p>
          <a:p>
            <a:pPr lvl="1"/>
            <a:r>
              <a:rPr lang="en-US" altLang="zh-CN" sz="2400" dirty="0"/>
              <a:t>Striped mirrors (</a:t>
            </a:r>
            <a:r>
              <a:rPr lang="en-US" altLang="zh-CN" sz="2400" dirty="0">
                <a:solidFill>
                  <a:srgbClr val="3366FF"/>
                </a:solidFill>
              </a:rPr>
              <a:t>RAID 1+0</a:t>
            </a:r>
            <a:r>
              <a:rPr lang="en-US" altLang="zh-CN" sz="2400" dirty="0"/>
              <a:t>) or mirrored stripes (</a:t>
            </a:r>
            <a:r>
              <a:rPr lang="en-US" altLang="zh-CN" sz="2400" dirty="0">
                <a:solidFill>
                  <a:srgbClr val="3366FF"/>
                </a:solidFill>
              </a:rPr>
              <a:t>RAID 0+1</a:t>
            </a:r>
            <a:r>
              <a:rPr lang="en-US" altLang="zh-CN" sz="2400" dirty="0"/>
              <a:t>) provides high performance and high reliability</a:t>
            </a:r>
          </a:p>
          <a:p>
            <a:pPr lvl="1"/>
            <a:r>
              <a:rPr lang="en-US" altLang="zh-CN" sz="2400" dirty="0">
                <a:solidFill>
                  <a:srgbClr val="FF0000"/>
                </a:solidFill>
              </a:rPr>
              <a:t>Block interleaved parity </a:t>
            </a:r>
            <a:r>
              <a:rPr lang="en-US" altLang="zh-CN" sz="2400" dirty="0">
                <a:solidFill>
                  <a:srgbClr val="000000"/>
                </a:solidFill>
              </a:rPr>
              <a:t>(</a:t>
            </a:r>
            <a:r>
              <a:rPr lang="en-US" altLang="zh-CN" sz="2400" dirty="0">
                <a:solidFill>
                  <a:srgbClr val="3366FF"/>
                </a:solidFill>
              </a:rPr>
              <a:t>RAID 4, 5, 6</a:t>
            </a:r>
            <a:r>
              <a:rPr lang="en-US" altLang="zh-CN" sz="2400" dirty="0">
                <a:solidFill>
                  <a:srgbClr val="000000"/>
                </a:solidFill>
              </a:rPr>
              <a:t>)</a:t>
            </a:r>
            <a:r>
              <a:rPr lang="en-US" altLang="zh-CN" sz="2400" dirty="0">
                <a:solidFill>
                  <a:srgbClr val="3366FF"/>
                </a:solidFill>
              </a:rPr>
              <a:t> </a:t>
            </a:r>
            <a:r>
              <a:rPr lang="en-US" altLang="zh-CN" sz="2400" dirty="0"/>
              <a:t>uses much less redundancy</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zh-CN" sz="2800"/>
              <a:t>RAID (Cont)</a:t>
            </a:r>
            <a:endParaRPr lang="zh-CN" altLang="en-US" sz="2800"/>
          </a:p>
        </p:txBody>
      </p:sp>
      <p:sp>
        <p:nvSpPr>
          <p:cNvPr id="38915" name="Rectangle 3"/>
          <p:cNvSpPr>
            <a:spLocks noGrp="1" noChangeArrowheads="1"/>
          </p:cNvSpPr>
          <p:nvPr>
            <p:ph idx="1"/>
          </p:nvPr>
        </p:nvSpPr>
        <p:spPr/>
        <p:txBody>
          <a:bodyPr/>
          <a:lstStyle/>
          <a:p>
            <a:r>
              <a:rPr lang="en-US" altLang="zh-CN" sz="2400"/>
              <a:t>RAID within a storage array can still fail if the array fails, so automatic   </a:t>
            </a:r>
            <a:r>
              <a:rPr lang="en-US" altLang="zh-CN" sz="2400">
                <a:solidFill>
                  <a:srgbClr val="3366FF"/>
                </a:solidFill>
              </a:rPr>
              <a:t>replication </a:t>
            </a:r>
            <a:r>
              <a:rPr lang="en-US" altLang="zh-CN" sz="2400"/>
              <a:t>of the data between arrays is common</a:t>
            </a:r>
          </a:p>
          <a:p>
            <a:r>
              <a:rPr lang="en-US" altLang="zh-CN" sz="2400"/>
              <a:t>Frequently, a small number of </a:t>
            </a:r>
            <a:r>
              <a:rPr lang="en-US" altLang="zh-CN" sz="2400">
                <a:solidFill>
                  <a:srgbClr val="3366FF"/>
                </a:solidFill>
              </a:rPr>
              <a:t>hot-spare </a:t>
            </a:r>
            <a:r>
              <a:rPr lang="en-US" altLang="zh-CN" sz="2400"/>
              <a:t>disks are left unallocated, automatically replacing a failed disk and having data rebuilt onto them</a:t>
            </a:r>
          </a:p>
          <a:p>
            <a:endParaRPr lang="zh-CN" altLang="en-US" sz="2400"/>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smtClean="0"/>
              <a:t>RAID Levels</a:t>
            </a:r>
            <a:endParaRPr lang="en-US" altLang="zh-CN" sz="2400"/>
          </a:p>
        </p:txBody>
      </p:sp>
      <p:sp>
        <p:nvSpPr>
          <p:cNvPr id="2" name="内容占位符 1"/>
          <p:cNvSpPr>
            <a:spLocks noGrp="1"/>
          </p:cNvSpPr>
          <p:nvPr>
            <p:ph idx="1"/>
          </p:nvPr>
        </p:nvSpPr>
        <p:spPr/>
        <p:txBody>
          <a:bodyPr/>
          <a:lstStyle/>
          <a:p>
            <a:endParaRPr lang="zh-CN" altLang="en-US" dirty="0"/>
          </a:p>
        </p:txBody>
      </p:sp>
      <p:pic>
        <p:nvPicPr>
          <p:cNvPr id="399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239" y="982663"/>
            <a:ext cx="5172075"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AutoShape 4"/>
          <p:cNvSpPr>
            <a:spLocks noChangeArrowheads="1"/>
          </p:cNvSpPr>
          <p:nvPr/>
        </p:nvSpPr>
        <p:spPr bwMode="auto">
          <a:xfrm>
            <a:off x="8456613" y="2177556"/>
            <a:ext cx="1676400" cy="568325"/>
          </a:xfrm>
          <a:prstGeom prst="wedgeRoundRectCallout">
            <a:avLst>
              <a:gd name="adj1" fmla="val -79615"/>
              <a:gd name="adj2" fmla="val 51730"/>
              <a:gd name="adj3" fmla="val 16667"/>
            </a:avLst>
          </a:prstGeom>
          <a:solidFill>
            <a:schemeClr val="accent1"/>
          </a:solidFill>
          <a:ln w="9525">
            <a:solidFill>
              <a:schemeClr val="tx1"/>
            </a:solidFill>
            <a:miter lim="800000"/>
            <a:headEnd/>
            <a:tailEnd/>
          </a:ln>
        </p:spPr>
        <p:txBody>
          <a:bodyPr lIns="18000" tIns="10800" rIns="18000" bIns="10800"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b="1">
                <a:solidFill>
                  <a:srgbClr val="FF3300"/>
                </a:solidFill>
                <a:latin typeface="Helvetica" pitchFamily="34" charset="0"/>
                <a:ea typeface="宋体" pitchFamily="2" charset="-122"/>
              </a:rPr>
              <a:t>Hamming</a:t>
            </a:r>
            <a:r>
              <a:rPr lang="zh-CN" altLang="en-US" b="1">
                <a:solidFill>
                  <a:srgbClr val="FF3300"/>
                </a:solidFill>
                <a:latin typeface="Helvetica" pitchFamily="34" charset="0"/>
                <a:ea typeface="宋体" pitchFamily="2" charset="-122"/>
              </a:rPr>
              <a:t>码</a:t>
            </a:r>
          </a:p>
        </p:txBody>
      </p:sp>
      <p:sp>
        <p:nvSpPr>
          <p:cNvPr id="39941" name="AutoShape 5"/>
          <p:cNvSpPr>
            <a:spLocks noChangeArrowheads="1"/>
          </p:cNvSpPr>
          <p:nvPr/>
        </p:nvSpPr>
        <p:spPr bwMode="auto">
          <a:xfrm>
            <a:off x="7874000" y="3149601"/>
            <a:ext cx="1543050" cy="485775"/>
          </a:xfrm>
          <a:prstGeom prst="wedgeRoundRectCallout">
            <a:avLst>
              <a:gd name="adj1" fmla="val -109569"/>
              <a:gd name="adj2" fmla="val 70588"/>
              <a:gd name="adj3" fmla="val 16667"/>
            </a:avLst>
          </a:prstGeom>
          <a:solidFill>
            <a:schemeClr val="accent1"/>
          </a:solidFill>
          <a:ln w="9525">
            <a:solidFill>
              <a:schemeClr val="tx1"/>
            </a:solidFill>
            <a:miter lim="800000"/>
            <a:headEnd/>
            <a:tailEnd/>
          </a:ln>
        </p:spPr>
        <p:txBody>
          <a:bodyPr lIns="18000" tIns="10800" rIns="18000" bIns="10800"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zh-CN" altLang="en-US" b="1">
                <a:solidFill>
                  <a:srgbClr val="FF3300"/>
                </a:solidFill>
                <a:latin typeface="Helvetica" pitchFamily="34" charset="0"/>
                <a:ea typeface="宋体" pitchFamily="2" charset="-122"/>
              </a:rPr>
              <a:t>奇偶校验</a:t>
            </a:r>
          </a:p>
        </p:txBody>
      </p:sp>
      <p:sp>
        <p:nvSpPr>
          <p:cNvPr id="39942" name="Text Box 6"/>
          <p:cNvSpPr txBox="1">
            <a:spLocks noChangeArrowheads="1"/>
          </p:cNvSpPr>
          <p:nvPr/>
        </p:nvSpPr>
        <p:spPr bwMode="auto">
          <a:xfrm>
            <a:off x="7905585" y="982663"/>
            <a:ext cx="1925638"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pPr>
            <a:r>
              <a:rPr lang="en-US" altLang="zh-CN" sz="1600" b="1" dirty="0">
                <a:solidFill>
                  <a:srgbClr val="FF3300"/>
                </a:solidFill>
                <a:latin typeface="Helvetica" pitchFamily="34" charset="0"/>
                <a:ea typeface="宋体" pitchFamily="2" charset="-122"/>
              </a:rPr>
              <a:t>P:</a:t>
            </a:r>
            <a:r>
              <a:rPr lang="zh-CN" altLang="en-US" sz="1600" b="1" dirty="0">
                <a:solidFill>
                  <a:srgbClr val="FF3300"/>
                </a:solidFill>
                <a:latin typeface="Helvetica" pitchFamily="34" charset="0"/>
                <a:ea typeface="宋体" pitchFamily="2" charset="-122"/>
              </a:rPr>
              <a:t>纠错位</a:t>
            </a:r>
          </a:p>
          <a:p>
            <a:pPr>
              <a:spcBef>
                <a:spcPct val="50000"/>
              </a:spcBef>
            </a:pPr>
            <a:r>
              <a:rPr lang="en-US" altLang="zh-CN" sz="1600" b="1" dirty="0">
                <a:solidFill>
                  <a:srgbClr val="FF3300"/>
                </a:solidFill>
                <a:latin typeface="Helvetica" pitchFamily="34" charset="0"/>
                <a:ea typeface="宋体" pitchFamily="2" charset="-122"/>
              </a:rPr>
              <a:t>C:</a:t>
            </a:r>
            <a:r>
              <a:rPr lang="zh-CN" altLang="en-US" sz="1600" b="1" dirty="0">
                <a:solidFill>
                  <a:srgbClr val="FF3300"/>
                </a:solidFill>
                <a:latin typeface="Helvetica" pitchFamily="34" charset="0"/>
                <a:ea typeface="宋体" pitchFamily="2" charset="-122"/>
              </a:rPr>
              <a:t>数据的第二拷贝</a:t>
            </a:r>
          </a:p>
        </p:txBody>
      </p:sp>
      <p:sp>
        <p:nvSpPr>
          <p:cNvPr id="39943" name="AutoShape 4"/>
          <p:cNvSpPr>
            <a:spLocks noChangeArrowheads="1"/>
          </p:cNvSpPr>
          <p:nvPr/>
        </p:nvSpPr>
        <p:spPr bwMode="auto">
          <a:xfrm>
            <a:off x="1493839" y="2931434"/>
            <a:ext cx="1676400" cy="568325"/>
          </a:xfrm>
          <a:prstGeom prst="wedgeRoundRectCallout">
            <a:avLst>
              <a:gd name="adj1" fmla="val 64468"/>
              <a:gd name="adj2" fmla="val -16144"/>
              <a:gd name="adj3" fmla="val 16667"/>
            </a:avLst>
          </a:prstGeom>
          <a:solidFill>
            <a:srgbClr val="EAEAEA"/>
          </a:solidFill>
          <a:ln w="9525">
            <a:solidFill>
              <a:schemeClr val="tx1"/>
            </a:solidFill>
            <a:miter lim="800000"/>
            <a:headEnd/>
            <a:tailEnd/>
          </a:ln>
        </p:spPr>
        <p:txBody>
          <a:bodyPr lIns="18000" tIns="10800" rIns="18000" bIns="10800"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1600" b="1">
                <a:solidFill>
                  <a:srgbClr val="FF3300"/>
                </a:solidFill>
                <a:latin typeface="Helvetica" pitchFamily="34" charset="0"/>
                <a:ea typeface="宋体" pitchFamily="2" charset="-122"/>
              </a:rPr>
              <a:t>RAID2</a:t>
            </a:r>
            <a:r>
              <a:rPr lang="zh-CN" altLang="en-US" sz="1600" b="1">
                <a:solidFill>
                  <a:srgbClr val="FF3300"/>
                </a:solidFill>
                <a:latin typeface="Helvetica" pitchFamily="34" charset="0"/>
                <a:ea typeface="宋体" pitchFamily="2" charset="-122"/>
              </a:rPr>
              <a:t>、</a:t>
            </a:r>
            <a:r>
              <a:rPr lang="en-US" altLang="zh-CN" sz="1600" b="1">
                <a:solidFill>
                  <a:srgbClr val="FF3300"/>
                </a:solidFill>
                <a:latin typeface="Helvetica" pitchFamily="34" charset="0"/>
                <a:ea typeface="宋体" pitchFamily="2" charset="-122"/>
              </a:rPr>
              <a:t>3</a:t>
            </a:r>
            <a:r>
              <a:rPr lang="zh-CN" altLang="en-US" sz="1600" b="1">
                <a:solidFill>
                  <a:srgbClr val="FF3300"/>
                </a:solidFill>
                <a:latin typeface="Helvetica" pitchFamily="34" charset="0"/>
                <a:ea typeface="宋体" pitchFamily="2" charset="-122"/>
              </a:rPr>
              <a:t>按字节或位</a:t>
            </a:r>
            <a:r>
              <a:rPr lang="en-US" altLang="zh-CN" sz="1600" b="1">
                <a:solidFill>
                  <a:srgbClr val="FF3300"/>
                </a:solidFill>
                <a:latin typeface="Helvetica" pitchFamily="34" charset="0"/>
                <a:ea typeface="宋体" pitchFamily="2" charset="-122"/>
              </a:rPr>
              <a:t>striping</a:t>
            </a:r>
            <a:endParaRPr lang="zh-CN" altLang="en-US" sz="1600" b="1">
              <a:solidFill>
                <a:srgbClr val="FF3300"/>
              </a:solidFill>
              <a:latin typeface="Helvetica" pitchFamily="34" charset="0"/>
              <a:ea typeface="宋体" pitchFamily="2" charset="-122"/>
            </a:endParaRPr>
          </a:p>
        </p:txBody>
      </p:sp>
      <p:sp>
        <p:nvSpPr>
          <p:cNvPr id="39944" name="AutoShape 4"/>
          <p:cNvSpPr>
            <a:spLocks noChangeArrowheads="1"/>
          </p:cNvSpPr>
          <p:nvPr/>
        </p:nvSpPr>
        <p:spPr bwMode="auto">
          <a:xfrm>
            <a:off x="1493839" y="4063661"/>
            <a:ext cx="1676400" cy="568325"/>
          </a:xfrm>
          <a:prstGeom prst="wedgeRoundRectCallout">
            <a:avLst>
              <a:gd name="adj1" fmla="val 63528"/>
              <a:gd name="adj2" fmla="val 22694"/>
              <a:gd name="adj3" fmla="val 16667"/>
            </a:avLst>
          </a:prstGeom>
          <a:solidFill>
            <a:srgbClr val="EAEAEA"/>
          </a:solidFill>
          <a:ln w="9525">
            <a:solidFill>
              <a:schemeClr val="tx1"/>
            </a:solidFill>
            <a:miter lim="800000"/>
            <a:headEnd/>
            <a:tailEnd/>
          </a:ln>
        </p:spPr>
        <p:txBody>
          <a:bodyPr lIns="18000" tIns="10800" rIns="18000" bIns="10800"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zh-CN" altLang="en-US" sz="1600" b="1">
                <a:solidFill>
                  <a:srgbClr val="FF3300"/>
                </a:solidFill>
                <a:latin typeface="Helvetica" pitchFamily="34" charset="0"/>
                <a:ea typeface="宋体" pitchFamily="2" charset="-122"/>
              </a:rPr>
              <a:t>按块</a:t>
            </a:r>
            <a:r>
              <a:rPr lang="en-US" altLang="zh-CN" sz="1600" b="1">
                <a:solidFill>
                  <a:srgbClr val="FF3300"/>
                </a:solidFill>
                <a:latin typeface="Helvetica" pitchFamily="34" charset="0"/>
                <a:ea typeface="宋体" pitchFamily="2" charset="-122"/>
              </a:rPr>
              <a:t>striping</a:t>
            </a:r>
            <a:endParaRPr lang="zh-CN" altLang="en-US" sz="1600" b="1">
              <a:solidFill>
                <a:srgbClr val="FF3300"/>
              </a:solidFill>
              <a:latin typeface="Helvetica" pitchFamily="34" charset="0"/>
              <a:ea typeface="宋体" pitchFamily="2" charset="-122"/>
            </a:endParaRPr>
          </a:p>
        </p:txBody>
      </p:sp>
      <p:sp>
        <p:nvSpPr>
          <p:cNvPr id="10" name="AutoShape 5"/>
          <p:cNvSpPr>
            <a:spLocks noChangeArrowheads="1"/>
          </p:cNvSpPr>
          <p:nvPr/>
        </p:nvSpPr>
        <p:spPr bwMode="auto">
          <a:xfrm>
            <a:off x="8194675" y="5772068"/>
            <a:ext cx="1543050" cy="485775"/>
          </a:xfrm>
          <a:prstGeom prst="wedgeRoundRectCallout">
            <a:avLst>
              <a:gd name="adj1" fmla="val -106491"/>
              <a:gd name="adj2" fmla="val 58365"/>
              <a:gd name="adj3" fmla="val 16667"/>
            </a:avLst>
          </a:prstGeom>
          <a:solidFill>
            <a:schemeClr val="accent1"/>
          </a:solidFill>
          <a:ln w="9525">
            <a:solidFill>
              <a:schemeClr val="tx1"/>
            </a:solidFill>
            <a:miter lim="800000"/>
            <a:headEnd/>
            <a:tailEnd/>
          </a:ln>
        </p:spPr>
        <p:txBody>
          <a:bodyPr lIns="18000" tIns="10800" rIns="18000" bIns="10800"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r>
              <a:rPr lang="en-US" altLang="zh-CN" sz="1600" b="1" dirty="0">
                <a:solidFill>
                  <a:srgbClr val="FF3300"/>
                </a:solidFill>
                <a:latin typeface="Helvetica" pitchFamily="34" charset="0"/>
                <a:ea typeface="宋体" pitchFamily="2" charset="-122"/>
              </a:rPr>
              <a:t>P+Q</a:t>
            </a:r>
            <a:r>
              <a:rPr lang="zh-CN" altLang="en-US" sz="1600" b="1" dirty="0">
                <a:solidFill>
                  <a:srgbClr val="FF3300"/>
                </a:solidFill>
                <a:latin typeface="Helvetica" pitchFamily="34" charset="0"/>
                <a:ea typeface="宋体" pitchFamily="2" charset="-122"/>
              </a:rPr>
              <a:t>冗余，差错纠正码</a:t>
            </a:r>
          </a:p>
        </p:txBody>
      </p:sp>
      <p:pic>
        <p:nvPicPr>
          <p:cNvPr id="11" name="图片 10"/>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smtClean="0"/>
              <a:t>RAID (0 + 1) and (1 + 0)</a:t>
            </a:r>
            <a:endParaRPr lang="en-US" altLang="zh-CN" sz="2400"/>
          </a:p>
        </p:txBody>
      </p:sp>
      <p:sp>
        <p:nvSpPr>
          <p:cNvPr id="2" name="内容占位符 1"/>
          <p:cNvSpPr>
            <a:spLocks noGrp="1"/>
          </p:cNvSpPr>
          <p:nvPr>
            <p:ph idx="1"/>
          </p:nvPr>
        </p:nvSpPr>
        <p:spPr/>
        <p:txBody>
          <a:bodyPr/>
          <a:lstStyle/>
          <a:p>
            <a:endParaRPr lang="zh-CN" altLang="en-US"/>
          </a:p>
        </p:txBody>
      </p:sp>
      <p:pic>
        <p:nvPicPr>
          <p:cNvPr id="409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713" y="1131889"/>
            <a:ext cx="4716462"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zh-CN" smtClean="0"/>
              <a:t>Extensions</a:t>
            </a:r>
          </a:p>
        </p:txBody>
      </p:sp>
      <p:sp>
        <p:nvSpPr>
          <p:cNvPr id="41987" name="Content Placeholder 2"/>
          <p:cNvSpPr>
            <a:spLocks noGrp="1"/>
          </p:cNvSpPr>
          <p:nvPr>
            <p:ph idx="1"/>
          </p:nvPr>
        </p:nvSpPr>
        <p:spPr/>
        <p:txBody>
          <a:bodyPr/>
          <a:lstStyle/>
          <a:p>
            <a:r>
              <a:rPr lang="en-US" altLang="zh-CN" sz="2400"/>
              <a:t>RAID alone does not prevent or detect data corruption or other errors, just disk failures</a:t>
            </a:r>
          </a:p>
          <a:p>
            <a:r>
              <a:rPr lang="en-US" altLang="zh-CN" sz="2400">
                <a:solidFill>
                  <a:srgbClr val="FF0000"/>
                </a:solidFill>
              </a:rPr>
              <a:t>Solaris ZFS</a:t>
            </a:r>
            <a:r>
              <a:rPr lang="en-US" altLang="zh-CN" sz="2400"/>
              <a:t> adds </a:t>
            </a:r>
            <a:r>
              <a:rPr lang="en-US" altLang="zh-CN" sz="2400">
                <a:solidFill>
                  <a:srgbClr val="3366FF"/>
                </a:solidFill>
              </a:rPr>
              <a:t>checksums </a:t>
            </a:r>
            <a:r>
              <a:rPr lang="en-US" altLang="zh-CN" sz="2400"/>
              <a:t>of all data and metadata</a:t>
            </a:r>
          </a:p>
          <a:p>
            <a:r>
              <a:rPr lang="en-US" altLang="zh-CN" sz="2400"/>
              <a:t>Checksums kept with pointer to object, to detect if object is the right one and whether it changed</a:t>
            </a:r>
          </a:p>
          <a:p>
            <a:r>
              <a:rPr lang="en-US" altLang="zh-CN" sz="2400"/>
              <a:t>Can detect and correct data and metadata corruption</a:t>
            </a:r>
          </a:p>
          <a:p>
            <a:r>
              <a:rPr lang="en-US" altLang="zh-CN" sz="2400"/>
              <a:t>ZFS also removes volumes, partititions</a:t>
            </a:r>
          </a:p>
          <a:p>
            <a:pPr lvl="1"/>
            <a:r>
              <a:rPr lang="en-US" altLang="zh-CN" sz="2400"/>
              <a:t>Disks allocated in </a:t>
            </a:r>
            <a:r>
              <a:rPr lang="en-US" altLang="zh-CN" sz="2400">
                <a:solidFill>
                  <a:srgbClr val="3366FF"/>
                </a:solidFill>
              </a:rPr>
              <a:t>pools</a:t>
            </a:r>
          </a:p>
          <a:p>
            <a:pPr lvl="1"/>
            <a:r>
              <a:rPr lang="en-US" altLang="zh-CN" sz="2400"/>
              <a:t>Filesystems with a pool share that pool, use and release space like “malloc” and “free” memory allocate / release calls</a:t>
            </a:r>
            <a:endParaRPr lang="zh-CN" altLang="en-US" sz="18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zh-CN" smtClean="0"/>
              <a:t>ZFS Checksums All Metadata and Data</a:t>
            </a:r>
          </a:p>
        </p:txBody>
      </p:sp>
      <p:sp>
        <p:nvSpPr>
          <p:cNvPr id="2" name="内容占位符 1"/>
          <p:cNvSpPr>
            <a:spLocks noGrp="1"/>
          </p:cNvSpPr>
          <p:nvPr>
            <p:ph idx="1"/>
          </p:nvPr>
        </p:nvSpPr>
        <p:spPr/>
        <p:txBody>
          <a:bodyPr/>
          <a:lstStyle/>
          <a:p>
            <a:endParaRPr lang="zh-CN" altLang="en-US"/>
          </a:p>
        </p:txBody>
      </p:sp>
      <p:pic>
        <p:nvPicPr>
          <p:cNvPr id="43011" name="Picture 4"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014" y="1281113"/>
            <a:ext cx="5553075"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mtClean="0">
                <a:latin typeface="Times New Roman" pitchFamily="18" charset="0"/>
                <a:ea typeface="宋体" pitchFamily="2" charset="-122"/>
                <a:cs typeface="Times New Roman" pitchFamily="18" charset="0"/>
              </a:rPr>
              <a:t>Hierarchical </a:t>
            </a:r>
            <a:r>
              <a:rPr lang="zh-CN" altLang="en-US" smtClean="0">
                <a:latin typeface="Times New Roman" pitchFamily="18" charset="0"/>
                <a:ea typeface="宋体" pitchFamily="2" charset="-122"/>
                <a:cs typeface="Times New Roman" pitchFamily="18" charset="0"/>
              </a:rPr>
              <a:t> </a:t>
            </a:r>
            <a:r>
              <a:rPr lang="en-US" altLang="zh-CN" smtClean="0">
                <a:latin typeface="Times New Roman" pitchFamily="18" charset="0"/>
                <a:ea typeface="宋体" pitchFamily="2" charset="-122"/>
                <a:cs typeface="Times New Roman" pitchFamily="18" charset="0"/>
              </a:rPr>
              <a:t>Storage Architecture</a:t>
            </a:r>
          </a:p>
        </p:txBody>
      </p:sp>
      <p:sp>
        <p:nvSpPr>
          <p:cNvPr id="5" name="内容占位符 4"/>
          <p:cNvSpPr>
            <a:spLocks noGrp="1"/>
          </p:cNvSpPr>
          <p:nvPr>
            <p:ph idx="1"/>
          </p:nvPr>
        </p:nvSpPr>
        <p:spPr>
          <a:xfrm>
            <a:off x="745067" y="1208089"/>
            <a:ext cx="10972800" cy="4938711"/>
          </a:xfrm>
        </p:spPr>
        <p:txBody>
          <a:bodyPr/>
          <a:lstStyle/>
          <a:p>
            <a:r>
              <a:rPr lang="zh-CN" altLang="en-US" sz="2400" b="1" dirty="0">
                <a:solidFill>
                  <a:srgbClr val="FF0000"/>
                </a:solidFill>
                <a:latin typeface="楷体" pitchFamily="49" charset="-122"/>
                <a:ea typeface="楷体" pitchFamily="49" charset="-122"/>
              </a:rPr>
              <a:t>智能时代</a:t>
            </a:r>
            <a:r>
              <a:rPr lang="zh-CN" altLang="en-US" sz="2400" b="1" dirty="0">
                <a:latin typeface="楷体" pitchFamily="49" charset="-122"/>
                <a:ea typeface="楷体" pitchFamily="49" charset="-122"/>
              </a:rPr>
              <a:t>，数据增长的速度将超过摩尔定理</a:t>
            </a:r>
            <a:endParaRPr lang="en-US" altLang="zh-CN" sz="2400" b="1" dirty="0">
              <a:latin typeface="楷体" pitchFamily="49" charset="-122"/>
              <a:ea typeface="楷体" pitchFamily="49" charset="-122"/>
            </a:endParaRPr>
          </a:p>
          <a:p>
            <a:r>
              <a:rPr lang="zh-CN" altLang="en-US" sz="2400" b="1" dirty="0" smtClean="0">
                <a:latin typeface="楷体" pitchFamily="49" charset="-122"/>
                <a:ea typeface="楷体" pitchFamily="49" charset="-122"/>
              </a:rPr>
              <a:t>存储</a:t>
            </a:r>
            <a:r>
              <a:rPr lang="zh-CN" altLang="en-US" sz="2400" b="1" dirty="0">
                <a:latin typeface="楷体" pitchFamily="49" charset="-122"/>
                <a:ea typeface="楷体" pitchFamily="49" charset="-122"/>
              </a:rPr>
              <a:t>场景</a:t>
            </a:r>
          </a:p>
          <a:p>
            <a:pPr lvl="1"/>
            <a:r>
              <a:rPr lang="zh-CN" altLang="en-US" sz="2400" dirty="0">
                <a:latin typeface="楷体" pitchFamily="49" charset="-122"/>
                <a:ea typeface="楷体" pitchFamily="49" charset="-122"/>
              </a:rPr>
              <a:t>全世界总人口超过</a:t>
            </a:r>
            <a:r>
              <a:rPr lang="en-US" altLang="zh-CN" sz="2400" dirty="0">
                <a:latin typeface="楷体" pitchFamily="49" charset="-122"/>
                <a:ea typeface="楷体" pitchFamily="49" charset="-122"/>
              </a:rPr>
              <a:t>73</a:t>
            </a:r>
            <a:r>
              <a:rPr lang="zh-CN" altLang="en-US" sz="2400" dirty="0">
                <a:latin typeface="楷体" pitchFamily="49" charset="-122"/>
                <a:ea typeface="楷体" pitchFamily="49" charset="-122"/>
              </a:rPr>
              <a:t>亿，亚洲总人口超过 </a:t>
            </a:r>
            <a:r>
              <a:rPr lang="en-US" altLang="zh-CN" sz="2400" dirty="0">
                <a:latin typeface="楷体" pitchFamily="49" charset="-122"/>
                <a:ea typeface="楷体" pitchFamily="49" charset="-122"/>
              </a:rPr>
              <a:t>40</a:t>
            </a:r>
            <a:r>
              <a:rPr lang="zh-CN" altLang="en-US" sz="2400" dirty="0">
                <a:latin typeface="楷体" pitchFamily="49" charset="-122"/>
                <a:ea typeface="楷体" pitchFamily="49" charset="-122"/>
              </a:rPr>
              <a:t>亿。</a:t>
            </a:r>
            <a:endParaRPr lang="en-US" altLang="zh-CN" sz="2400" dirty="0">
              <a:latin typeface="楷体" pitchFamily="49" charset="-122"/>
              <a:ea typeface="楷体" pitchFamily="49" charset="-122"/>
            </a:endParaRPr>
          </a:p>
          <a:p>
            <a:pPr lvl="1"/>
            <a:r>
              <a:rPr lang="zh-CN" altLang="en-US" sz="2400" b="1" dirty="0">
                <a:latin typeface="楷体" pitchFamily="49" charset="-122"/>
                <a:ea typeface="楷体" pitchFamily="49" charset="-122"/>
              </a:rPr>
              <a:t>互联网用户</a:t>
            </a:r>
            <a:r>
              <a:rPr lang="zh-CN" altLang="en-US" sz="2400" b="1" dirty="0" smtClean="0">
                <a:latin typeface="楷体" pitchFamily="49" charset="-122"/>
                <a:ea typeface="楷体" pitchFamily="49" charset="-122"/>
              </a:rPr>
              <a:t>超过</a:t>
            </a:r>
            <a:r>
              <a:rPr lang="en-US" altLang="zh-CN" sz="2400" b="1" dirty="0" smtClean="0">
                <a:latin typeface="楷体" pitchFamily="49" charset="-122"/>
                <a:ea typeface="楷体" pitchFamily="49" charset="-122"/>
              </a:rPr>
              <a:t>40</a:t>
            </a:r>
            <a:r>
              <a:rPr lang="zh-CN" altLang="en-US" sz="2400" b="1" dirty="0" smtClean="0">
                <a:latin typeface="楷体" pitchFamily="49" charset="-122"/>
                <a:ea typeface="楷体" pitchFamily="49" charset="-122"/>
              </a:rPr>
              <a:t>亿</a:t>
            </a:r>
            <a:r>
              <a:rPr lang="en-US" altLang="zh-CN" sz="2400" b="1" dirty="0" smtClean="0">
                <a:latin typeface="楷体" pitchFamily="49" charset="-122"/>
                <a:ea typeface="楷体" pitchFamily="49" charset="-122"/>
              </a:rPr>
              <a:t>;70</a:t>
            </a:r>
            <a:r>
              <a:rPr lang="zh-CN" altLang="en-US" sz="2400" b="1" dirty="0" smtClean="0">
                <a:latin typeface="楷体" pitchFamily="49" charset="-122"/>
                <a:ea typeface="楷体" pitchFamily="49" charset="-122"/>
              </a:rPr>
              <a:t>亿</a:t>
            </a:r>
            <a:r>
              <a:rPr lang="zh-CN" altLang="en-US" sz="2400" b="1" dirty="0">
                <a:latin typeface="楷体" pitchFamily="49" charset="-122"/>
                <a:ea typeface="楷体" pitchFamily="49" charset="-122"/>
              </a:rPr>
              <a:t>手机用户。</a:t>
            </a:r>
          </a:p>
          <a:p>
            <a:pPr lvl="1"/>
            <a:r>
              <a:rPr lang="en-US" altLang="zh-CN" sz="2400" dirty="0" smtClean="0">
                <a:latin typeface="楷体" pitchFamily="49" charset="-122"/>
                <a:ea typeface="楷体" pitchFamily="49" charset="-122"/>
              </a:rPr>
              <a:t>2016</a:t>
            </a:r>
            <a:r>
              <a:rPr lang="zh-CN" altLang="en-US" sz="2400" dirty="0">
                <a:latin typeface="楷体" pitchFamily="49" charset="-122"/>
                <a:ea typeface="楷体" pitchFamily="49" charset="-122"/>
              </a:rPr>
              <a:t>年全球数据总量</a:t>
            </a:r>
            <a:r>
              <a:rPr lang="en-US" altLang="zh-CN" sz="2400" dirty="0">
                <a:latin typeface="楷体" pitchFamily="49" charset="-122"/>
                <a:ea typeface="楷体" pitchFamily="49" charset="-122"/>
              </a:rPr>
              <a:t>12ZB</a:t>
            </a:r>
            <a:r>
              <a:rPr lang="zh-CN" altLang="en-US" sz="2400" dirty="0">
                <a:latin typeface="楷体" pitchFamily="49" charset="-122"/>
                <a:ea typeface="楷体" pitchFamily="49" charset="-122"/>
              </a:rPr>
              <a:t>，预计到</a:t>
            </a:r>
            <a:r>
              <a:rPr lang="en-US" altLang="zh-CN" sz="2400" dirty="0">
                <a:latin typeface="楷体" pitchFamily="49" charset="-122"/>
                <a:ea typeface="楷体" pitchFamily="49" charset="-122"/>
              </a:rPr>
              <a:t>2020</a:t>
            </a:r>
            <a:r>
              <a:rPr lang="zh-CN" altLang="en-US" sz="2400" dirty="0">
                <a:latin typeface="楷体" pitchFamily="49" charset="-122"/>
                <a:ea typeface="楷体" pitchFamily="49" charset="-122"/>
              </a:rPr>
              <a:t>年将到达</a:t>
            </a:r>
            <a:r>
              <a:rPr lang="en-US" altLang="zh-CN" sz="2400" dirty="0" smtClean="0">
                <a:latin typeface="楷体" pitchFamily="49" charset="-122"/>
                <a:ea typeface="楷体" pitchFamily="49" charset="-122"/>
              </a:rPr>
              <a:t>44ZB(</a:t>
            </a:r>
            <a:r>
              <a:rPr lang="zh-CN" altLang="en-US" dirty="0">
                <a:latin typeface="楷体" pitchFamily="49" charset="-122"/>
                <a:ea typeface="楷体" pitchFamily="49" charset="-122"/>
              </a:rPr>
              <a:t>相当于全球每人</a:t>
            </a:r>
            <a:r>
              <a:rPr lang="en-US" altLang="zh-CN" dirty="0" smtClean="0">
                <a:latin typeface="楷体" pitchFamily="49" charset="-122"/>
                <a:ea typeface="楷体" pitchFamily="49" charset="-122"/>
              </a:rPr>
              <a:t>5.2</a:t>
            </a:r>
            <a:r>
              <a:rPr lang="en-US" altLang="zh-CN" dirty="0">
                <a:latin typeface="楷体" pitchFamily="49" charset="-122"/>
                <a:ea typeface="楷体" pitchFamily="49" charset="-122"/>
              </a:rPr>
              <a:t>TB</a:t>
            </a:r>
            <a:r>
              <a:rPr lang="en-US" altLang="zh-CN" dirty="0" smtClean="0">
                <a:latin typeface="楷体" pitchFamily="49" charset="-122"/>
                <a:ea typeface="楷体" pitchFamily="49" charset="-122"/>
              </a:rPr>
              <a:t> </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a:t>
            </a:r>
            <a:r>
              <a:rPr lang="en-US" altLang="zh-CN" sz="2400" dirty="0">
                <a:latin typeface="楷体" pitchFamily="49" charset="-122"/>
                <a:ea typeface="楷体" pitchFamily="49" charset="-122"/>
              </a:rPr>
              <a:t>2025</a:t>
            </a:r>
            <a:r>
              <a:rPr lang="zh-CN" altLang="en-US" sz="2400" dirty="0">
                <a:latin typeface="楷体" pitchFamily="49" charset="-122"/>
                <a:ea typeface="楷体" pitchFamily="49" charset="-122"/>
              </a:rPr>
              <a:t>年甚至达到</a:t>
            </a:r>
            <a:r>
              <a:rPr lang="en-US" altLang="zh-CN" sz="2400" dirty="0" smtClean="0">
                <a:latin typeface="楷体" pitchFamily="49" charset="-122"/>
                <a:ea typeface="楷体" pitchFamily="49" charset="-122"/>
              </a:rPr>
              <a:t>163ZB</a:t>
            </a:r>
            <a:r>
              <a:rPr lang="zh-CN" altLang="en-US" sz="2400" dirty="0" smtClean="0">
                <a:latin typeface="楷体" pitchFamily="49" charset="-122"/>
                <a:ea typeface="楷体" pitchFamily="49" charset="-122"/>
              </a:rPr>
              <a:t>。</a:t>
            </a:r>
            <a:endParaRPr lang="zh-CN" altLang="en-US" sz="2400" dirty="0">
              <a:latin typeface="楷体" pitchFamily="49" charset="-122"/>
              <a:ea typeface="楷体" pitchFamily="49" charset="-122"/>
            </a:endParaRPr>
          </a:p>
          <a:p>
            <a:pPr lvl="1"/>
            <a:r>
              <a:rPr lang="zh-CN" altLang="en-US" sz="2400" dirty="0">
                <a:latin typeface="楷体" pitchFamily="49" charset="-122"/>
                <a:ea typeface="楷体" pitchFamily="49" charset="-122"/>
              </a:rPr>
              <a:t>所有数据中约</a:t>
            </a:r>
            <a:r>
              <a:rPr lang="en-US" altLang="zh-CN" sz="2400" dirty="0">
                <a:latin typeface="楷体" pitchFamily="49" charset="-122"/>
                <a:ea typeface="楷体" pitchFamily="49" charset="-122"/>
              </a:rPr>
              <a:t>42%</a:t>
            </a:r>
            <a:r>
              <a:rPr lang="zh-CN" altLang="en-US" sz="2400" dirty="0">
                <a:latin typeface="楷体" pitchFamily="49" charset="-122"/>
                <a:ea typeface="楷体" pitchFamily="49" charset="-122"/>
              </a:rPr>
              <a:t>是重复的（至少重复一次）。</a:t>
            </a:r>
          </a:p>
          <a:p>
            <a:pPr lvl="1"/>
            <a:r>
              <a:rPr lang="zh-CN" altLang="en-US" sz="2400" dirty="0">
                <a:latin typeface="楷体" pitchFamily="49" charset="-122"/>
                <a:ea typeface="楷体" pitchFamily="49" charset="-122"/>
              </a:rPr>
              <a:t>所有数据中约</a:t>
            </a:r>
            <a:r>
              <a:rPr lang="en-US" altLang="zh-CN" sz="2400" dirty="0">
                <a:latin typeface="楷体" pitchFamily="49" charset="-122"/>
                <a:ea typeface="楷体" pitchFamily="49" charset="-122"/>
              </a:rPr>
              <a:t>33%</a:t>
            </a:r>
            <a:r>
              <a:rPr lang="zh-CN" altLang="en-US" sz="2400" dirty="0">
                <a:latin typeface="楷体" pitchFamily="49" charset="-122"/>
                <a:ea typeface="楷体" pitchFamily="49" charset="-122"/>
              </a:rPr>
              <a:t>是压缩的（</a:t>
            </a:r>
            <a:r>
              <a:rPr lang="en-US" altLang="zh-CN" sz="2400" dirty="0">
                <a:latin typeface="楷体" pitchFamily="49" charset="-122"/>
                <a:ea typeface="楷体" pitchFamily="49" charset="-122"/>
              </a:rPr>
              <a:t>2</a:t>
            </a:r>
            <a:r>
              <a:rPr lang="zh-CN" altLang="en-US" sz="2400" dirty="0">
                <a:latin typeface="楷体" pitchFamily="49" charset="-122"/>
                <a:ea typeface="楷体" pitchFamily="49" charset="-122"/>
              </a:rPr>
              <a:t>次）。</a:t>
            </a:r>
          </a:p>
          <a:p>
            <a:pPr lvl="1"/>
            <a:r>
              <a:rPr lang="zh-CN" altLang="en-US" sz="2400" dirty="0">
                <a:latin typeface="楷体" pitchFamily="49" charset="-122"/>
                <a:ea typeface="楷体" pitchFamily="49" charset="-122"/>
              </a:rPr>
              <a:t>所有数据中约</a:t>
            </a:r>
            <a:r>
              <a:rPr lang="en-US" altLang="zh-CN" sz="2400" dirty="0">
                <a:latin typeface="楷体" pitchFamily="49" charset="-122"/>
                <a:ea typeface="楷体" pitchFamily="49" charset="-122"/>
              </a:rPr>
              <a:t>5%</a:t>
            </a:r>
            <a:r>
              <a:rPr lang="zh-CN" altLang="en-US" sz="2400" dirty="0">
                <a:latin typeface="楷体" pitchFamily="49" charset="-122"/>
                <a:ea typeface="楷体" pitchFamily="49" charset="-122"/>
              </a:rPr>
              <a:t>是瞬态的（临时的）。</a:t>
            </a:r>
          </a:p>
          <a:p>
            <a:pPr lvl="1"/>
            <a:r>
              <a:rPr lang="zh-CN" altLang="en-US" sz="2400" dirty="0">
                <a:latin typeface="楷体" pitchFamily="49" charset="-122"/>
                <a:ea typeface="楷体" pitchFamily="49" charset="-122"/>
              </a:rPr>
              <a:t>所有数据中</a:t>
            </a:r>
            <a:r>
              <a:rPr lang="en-US" altLang="zh-CN" sz="2400" dirty="0">
                <a:latin typeface="楷体" pitchFamily="49" charset="-122"/>
                <a:ea typeface="楷体" pitchFamily="49" charset="-122"/>
              </a:rPr>
              <a:t>7%</a:t>
            </a:r>
            <a:r>
              <a:rPr lang="zh-CN" altLang="en-US" sz="2400" dirty="0">
                <a:latin typeface="楷体" pitchFamily="49" charset="-122"/>
                <a:ea typeface="楷体" pitchFamily="49" charset="-122"/>
              </a:rPr>
              <a:t>是非结构化结构（很难浏览）</a:t>
            </a:r>
            <a:r>
              <a:rPr lang="zh-CN" altLang="en-US" sz="2000" dirty="0">
                <a:latin typeface="楷体" pitchFamily="49" charset="-122"/>
                <a:ea typeface="楷体" pitchFamily="49" charset="-122"/>
              </a:rPr>
              <a:t>。</a:t>
            </a:r>
          </a:p>
          <a:p>
            <a:endParaRPr lang="zh-CN" altLang="en-US" sz="2400" dirty="0">
              <a:latin typeface="楷体" pitchFamily="49" charset="-122"/>
              <a:ea typeface="楷体" pitchFamily="49" charset="-122"/>
            </a:endParaRPr>
          </a:p>
        </p:txBody>
      </p:sp>
    </p:spTree>
    <p:extLst>
      <p:ext uri="{BB962C8B-B14F-4D97-AF65-F5344CB8AC3E}">
        <p14:creationId xmlns:p14="http://schemas.microsoft.com/office/powerpoint/2010/main" val="10498139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zh-CN" smtClean="0"/>
              <a:t>Traditional and Pooled Storage</a:t>
            </a:r>
          </a:p>
        </p:txBody>
      </p:sp>
      <p:sp>
        <p:nvSpPr>
          <p:cNvPr id="2" name="内容占位符 1"/>
          <p:cNvSpPr>
            <a:spLocks noGrp="1"/>
          </p:cNvSpPr>
          <p:nvPr>
            <p:ph idx="1"/>
          </p:nvPr>
        </p:nvSpPr>
        <p:spPr/>
        <p:txBody>
          <a:bodyPr/>
          <a:lstStyle/>
          <a:p>
            <a:endParaRPr lang="zh-CN" altLang="en-US"/>
          </a:p>
        </p:txBody>
      </p:sp>
      <p:pic>
        <p:nvPicPr>
          <p:cNvPr id="44035" name="Picture 4"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0339" y="1033464"/>
            <a:ext cx="3851275"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zh-CN" altLang="en-US" dirty="0" smtClean="0"/>
              <a:t>课堂习题</a:t>
            </a:r>
            <a:endParaRPr lang="en-US" altLang="zh-CN" dirty="0" smtClean="0"/>
          </a:p>
        </p:txBody>
      </p:sp>
      <p:sp>
        <p:nvSpPr>
          <p:cNvPr id="2" name="内容占位符 1"/>
          <p:cNvSpPr>
            <a:spLocks noGrp="1"/>
          </p:cNvSpPr>
          <p:nvPr>
            <p:ph idx="1"/>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1547756" y="1233489"/>
            <a:ext cx="8732100" cy="4985938"/>
          </a:xfrm>
          <a:prstGeom prst="rect">
            <a:avLst/>
          </a:prstGeom>
        </p:spPr>
      </p:pic>
    </p:spTree>
    <p:extLst>
      <p:ext uri="{BB962C8B-B14F-4D97-AF65-F5344CB8AC3E}">
        <p14:creationId xmlns:p14="http://schemas.microsoft.com/office/powerpoint/2010/main" val="675897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smtClean="0"/>
              <a:t>Homework</a:t>
            </a:r>
          </a:p>
        </p:txBody>
      </p:sp>
      <p:sp>
        <p:nvSpPr>
          <p:cNvPr id="95235" name="Rectangle 3"/>
          <p:cNvSpPr>
            <a:spLocks noGrp="1" noChangeArrowheads="1"/>
          </p:cNvSpPr>
          <p:nvPr>
            <p:ph idx="1"/>
          </p:nvPr>
        </p:nvSpPr>
        <p:spPr>
          <a:xfrm>
            <a:off x="810519" y="695475"/>
            <a:ext cx="10476606" cy="4530472"/>
          </a:xfrm>
        </p:spPr>
        <p:txBody>
          <a:bodyPr/>
          <a:lstStyle/>
          <a:p>
            <a:pPr eaLnBrk="1" hangingPunct="1"/>
            <a:endParaRPr lang="zh-CN" altLang="en-US" sz="1800" dirty="0">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r>
              <a:rPr lang="zh-CN" altLang="en-US" dirty="0">
                <a:solidFill>
                  <a:srgbClr val="FF3300"/>
                </a:solidFill>
                <a:latin typeface="Arial" pitchFamily="34" charset="0"/>
                <a:ea typeface="宋体" pitchFamily="2" charset="-122"/>
              </a:rPr>
              <a:t>书后</a:t>
            </a:r>
            <a:r>
              <a:rPr lang="zh-CN" altLang="en-US" dirty="0" smtClean="0">
                <a:solidFill>
                  <a:srgbClr val="FF3300"/>
                </a:solidFill>
                <a:latin typeface="Arial" pitchFamily="34" charset="0"/>
                <a:ea typeface="宋体" pitchFamily="2" charset="-122"/>
              </a:rPr>
              <a:t>习题</a:t>
            </a:r>
            <a:r>
              <a:rPr lang="en-US" altLang="zh-CN" dirty="0" smtClean="0">
                <a:solidFill>
                  <a:srgbClr val="FF3300"/>
                </a:solidFill>
                <a:latin typeface="Arial" pitchFamily="34" charset="0"/>
                <a:ea typeface="宋体" pitchFamily="2" charset="-122"/>
              </a:rPr>
              <a:t>12.6</a:t>
            </a: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smtClean="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smtClean="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smtClean="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r>
              <a:rPr lang="en-US" altLang="zh-CN" dirty="0" smtClean="0">
                <a:solidFill>
                  <a:srgbClr val="FF3300"/>
                </a:solidFill>
                <a:latin typeface="Arial" pitchFamily="34" charset="0"/>
                <a:ea typeface="宋体" pitchFamily="2" charset="-122"/>
              </a:rPr>
              <a:t>12</a:t>
            </a:r>
            <a:r>
              <a:rPr lang="zh-CN" altLang="en-US" dirty="0" smtClean="0">
                <a:solidFill>
                  <a:srgbClr val="FF3300"/>
                </a:solidFill>
                <a:latin typeface="Arial" pitchFamily="34" charset="0"/>
                <a:ea typeface="宋体" pitchFamily="2" charset="-122"/>
              </a:rPr>
              <a:t>月</a:t>
            </a:r>
            <a:r>
              <a:rPr lang="en-US" altLang="zh-CN" dirty="0" smtClean="0">
                <a:solidFill>
                  <a:srgbClr val="FF3300"/>
                </a:solidFill>
                <a:latin typeface="Arial" pitchFamily="34" charset="0"/>
                <a:ea typeface="宋体" pitchFamily="2" charset="-122"/>
              </a:rPr>
              <a:t>30</a:t>
            </a:r>
            <a:r>
              <a:rPr lang="zh-CN" altLang="en-US" dirty="0" smtClean="0">
                <a:solidFill>
                  <a:srgbClr val="FF3300"/>
                </a:solidFill>
                <a:latin typeface="Arial" pitchFamily="34" charset="0"/>
                <a:ea typeface="宋体" pitchFamily="2" charset="-122"/>
              </a:rPr>
              <a:t>日</a:t>
            </a:r>
            <a:r>
              <a:rPr lang="zh-CN" altLang="en-US" dirty="0" smtClean="0">
                <a:solidFill>
                  <a:srgbClr val="FF3300"/>
                </a:solidFill>
                <a:latin typeface="Arial" pitchFamily="34" charset="0"/>
                <a:ea typeface="宋体" pitchFamily="2" charset="-122"/>
              </a:rPr>
              <a:t>晚上</a:t>
            </a:r>
            <a:r>
              <a:rPr lang="en-US" altLang="zh-CN" dirty="0">
                <a:solidFill>
                  <a:srgbClr val="FF3300"/>
                </a:solidFill>
                <a:latin typeface="Arial" pitchFamily="34" charset="0"/>
                <a:ea typeface="宋体" pitchFamily="2" charset="-122"/>
              </a:rPr>
              <a:t>12</a:t>
            </a:r>
            <a:r>
              <a:rPr lang="zh-CN" altLang="en-US" dirty="0">
                <a:solidFill>
                  <a:srgbClr val="FF3300"/>
                </a:solidFill>
                <a:latin typeface="Arial" pitchFamily="34" charset="0"/>
                <a:ea typeface="宋体" pitchFamily="2" charset="-122"/>
              </a:rPr>
              <a:t>点前发邮件给</a:t>
            </a:r>
            <a:r>
              <a:rPr lang="en-US" altLang="zh-CN" dirty="0">
                <a:solidFill>
                  <a:srgbClr val="FF3300"/>
                </a:solidFill>
                <a:latin typeface="Arial" pitchFamily="34" charset="0"/>
                <a:ea typeface="宋体" pitchFamily="2" charset="-122"/>
              </a:rPr>
              <a:t>TA</a:t>
            </a:r>
            <a:r>
              <a:rPr lang="zh-CN" altLang="en-US" dirty="0">
                <a:solidFill>
                  <a:srgbClr val="FF3300"/>
                </a:solidFill>
                <a:latin typeface="Arial" pitchFamily="34" charset="0"/>
                <a:ea typeface="宋体" pitchFamily="2" charset="-122"/>
              </a:rPr>
              <a:t>（刘瑞峰，</a:t>
            </a:r>
            <a:r>
              <a:rPr lang="en-US" altLang="zh-CN" dirty="0">
                <a:solidFill>
                  <a:srgbClr val="FF3300"/>
                </a:solidFill>
                <a:latin typeface="Arial" pitchFamily="34" charset="0"/>
                <a:ea typeface="宋体" pitchFamily="2" charset="-122"/>
                <a:sym typeface="Times New Roman" panose="02020603050405020304" pitchFamily="18" charset="0"/>
              </a:rPr>
              <a:t>22021258@zju.edu.cn </a:t>
            </a:r>
            <a:r>
              <a:rPr lang="zh-CN" altLang="en-US" dirty="0" smtClean="0">
                <a:solidFill>
                  <a:srgbClr val="FF3300"/>
                </a:solidFill>
                <a:latin typeface="Arial" pitchFamily="34" charset="0"/>
                <a:ea typeface="宋体" pitchFamily="2" charset="-122"/>
              </a:rPr>
              <a:t>），</a:t>
            </a:r>
            <a:r>
              <a:rPr lang="zh-CN" altLang="en-US" dirty="0" smtClean="0">
                <a:solidFill>
                  <a:srgbClr val="FF3300"/>
                </a:solidFill>
                <a:latin typeface="Arial" pitchFamily="34" charset="0"/>
                <a:ea typeface="宋体" pitchFamily="2" charset="-122"/>
              </a:rPr>
              <a:t>文件名</a:t>
            </a:r>
            <a:r>
              <a:rPr lang="zh-CN" altLang="en-US" dirty="0">
                <a:solidFill>
                  <a:srgbClr val="FF3300"/>
                </a:solidFill>
                <a:latin typeface="Arial" pitchFamily="34" charset="0"/>
                <a:ea typeface="宋体" pitchFamily="2" charset="-122"/>
              </a:rPr>
              <a:t>以“学号</a:t>
            </a:r>
            <a:r>
              <a:rPr lang="en-US" altLang="zh-CN" dirty="0">
                <a:solidFill>
                  <a:srgbClr val="FF3300"/>
                </a:solidFill>
                <a:latin typeface="Arial" pitchFamily="34" charset="0"/>
                <a:ea typeface="宋体" pitchFamily="2" charset="-122"/>
              </a:rPr>
              <a:t>-</a:t>
            </a:r>
            <a:r>
              <a:rPr lang="zh-CN" altLang="en-US" dirty="0">
                <a:solidFill>
                  <a:srgbClr val="FF3300"/>
                </a:solidFill>
                <a:latin typeface="Arial" pitchFamily="34" charset="0"/>
                <a:ea typeface="宋体" pitchFamily="2" charset="-122"/>
              </a:rPr>
              <a:t>姓名</a:t>
            </a:r>
            <a:r>
              <a:rPr lang="en-US" altLang="zh-CN" dirty="0">
                <a:solidFill>
                  <a:srgbClr val="FF3300"/>
                </a:solidFill>
                <a:latin typeface="Arial" pitchFamily="34" charset="0"/>
                <a:ea typeface="宋体" pitchFamily="2" charset="-122"/>
              </a:rPr>
              <a:t>-</a:t>
            </a:r>
            <a:r>
              <a:rPr lang="zh-CN" altLang="en-US" dirty="0">
                <a:solidFill>
                  <a:srgbClr val="FF3300"/>
                </a:solidFill>
                <a:latin typeface="Arial" pitchFamily="34" charset="0"/>
                <a:ea typeface="宋体" pitchFamily="2" charset="-122"/>
              </a:rPr>
              <a:t>作业</a:t>
            </a:r>
            <a:r>
              <a:rPr lang="en-US" altLang="zh-CN" dirty="0">
                <a:solidFill>
                  <a:srgbClr val="FF3300"/>
                </a:solidFill>
                <a:latin typeface="Arial" pitchFamily="34" charset="0"/>
                <a:ea typeface="宋体" pitchFamily="2" charset="-122"/>
              </a:rPr>
              <a:t>x”</a:t>
            </a:r>
            <a:r>
              <a:rPr lang="zh-CN" altLang="en-US" dirty="0">
                <a:solidFill>
                  <a:srgbClr val="FF3300"/>
                </a:solidFill>
                <a:latin typeface="Arial" pitchFamily="34" charset="0"/>
                <a:ea typeface="宋体" pitchFamily="2" charset="-122"/>
              </a:rPr>
              <a:t>命名，例如“</a:t>
            </a:r>
            <a:r>
              <a:rPr lang="en-US" altLang="zh-CN" dirty="0">
                <a:solidFill>
                  <a:srgbClr val="FF3300"/>
                </a:solidFill>
                <a:latin typeface="Arial" pitchFamily="34" charset="0"/>
                <a:ea typeface="宋体" pitchFamily="2" charset="-122"/>
              </a:rPr>
              <a:t>3170100000-</a:t>
            </a:r>
            <a:r>
              <a:rPr lang="zh-CN" altLang="en-US" dirty="0">
                <a:solidFill>
                  <a:srgbClr val="FF3300"/>
                </a:solidFill>
                <a:latin typeface="Arial" pitchFamily="34" charset="0"/>
                <a:ea typeface="宋体" pitchFamily="2" charset="-122"/>
              </a:rPr>
              <a:t>张三</a:t>
            </a:r>
            <a:r>
              <a:rPr lang="en-US" altLang="zh-CN" dirty="0">
                <a:solidFill>
                  <a:srgbClr val="FF3300"/>
                </a:solidFill>
                <a:latin typeface="Arial" pitchFamily="34" charset="0"/>
                <a:ea typeface="宋体" pitchFamily="2" charset="-122"/>
              </a:rPr>
              <a:t>-</a:t>
            </a:r>
            <a:r>
              <a:rPr lang="zh-CN" altLang="en-US" dirty="0" smtClean="0">
                <a:solidFill>
                  <a:srgbClr val="FF3300"/>
                </a:solidFill>
                <a:latin typeface="Arial" pitchFamily="34" charset="0"/>
                <a:ea typeface="宋体" pitchFamily="2" charset="-122"/>
              </a:rPr>
              <a:t>作业</a:t>
            </a:r>
            <a:r>
              <a:rPr lang="en-US" altLang="zh-CN" dirty="0" smtClean="0">
                <a:solidFill>
                  <a:srgbClr val="FF3300"/>
                </a:solidFill>
                <a:latin typeface="Arial" pitchFamily="34" charset="0"/>
                <a:ea typeface="宋体" pitchFamily="2" charset="-122"/>
              </a:rPr>
              <a:t>12”</a:t>
            </a:r>
            <a:endParaRPr lang="en-US" altLang="zh-CN" dirty="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endParaRPr lang="en-US" altLang="zh-CN" dirty="0" smtClean="0">
              <a:solidFill>
                <a:srgbClr val="FF3300"/>
              </a:solidFill>
              <a:latin typeface="Arial" pitchFamily="34" charset="0"/>
              <a:ea typeface="宋体" pitchFamily="2" charset="-122"/>
            </a:endParaRPr>
          </a:p>
          <a:p>
            <a:pPr eaLnBrk="1" hangingPunct="1"/>
            <a:endParaRPr lang="en-US" altLang="zh-CN" dirty="0" smtClean="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smtClean="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smtClean="0">
              <a:solidFill>
                <a:srgbClr val="FF3300"/>
              </a:solidFill>
              <a:latin typeface="Arial" pitchFamily="34" charset="0"/>
              <a:ea typeface="宋体" pitchFamily="2" charset="-122"/>
            </a:endParaRPr>
          </a:p>
          <a:p>
            <a:pPr marL="0" indent="0" eaLnBrk="1" hangingPunct="1">
              <a:buNone/>
            </a:pPr>
            <a:endParaRPr lang="en-US" altLang="zh-CN" dirty="0" smtClean="0">
              <a:solidFill>
                <a:srgbClr val="FF3300"/>
              </a:solidFill>
              <a:latin typeface="Arial" pitchFamily="34" charset="0"/>
              <a:ea typeface="宋体" pitchFamily="2" charset="-122"/>
            </a:endParaRPr>
          </a:p>
        </p:txBody>
      </p:sp>
      <p:pic>
        <p:nvPicPr>
          <p:cNvPr id="5" name="图片 4"/>
          <p:cNvPicPr>
            <a:picLocks noChangeAspect="1"/>
          </p:cNvPicPr>
          <p:nvPr/>
        </p:nvPicPr>
        <p:blipFill>
          <a:blip r:embed="rId2"/>
          <a:stretch>
            <a:fillRect/>
          </a:stretch>
        </p:blipFill>
        <p:spPr>
          <a:xfrm>
            <a:off x="1778766" y="1730795"/>
            <a:ext cx="9296134" cy="1912517"/>
          </a:xfrm>
          <a:prstGeom prst="rect">
            <a:avLst/>
          </a:prstGeom>
        </p:spPr>
      </p:pic>
    </p:spTree>
    <p:extLst>
      <p:ext uri="{BB962C8B-B14F-4D97-AF65-F5344CB8AC3E}">
        <p14:creationId xmlns:p14="http://schemas.microsoft.com/office/powerpoint/2010/main" val="2735834467"/>
      </p:ext>
    </p:extLst>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ctrTitle"/>
          </p:nvPr>
        </p:nvSpPr>
        <p:spPr/>
        <p:txBody>
          <a:bodyPr/>
          <a:lstStyle/>
          <a:p>
            <a:pPr eaLnBrk="1" hangingPunct="1"/>
            <a:r>
              <a:rPr lang="en-US" altLang="zh-CN" smtClean="0"/>
              <a:t>End of Chapter 12</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sz="4000" dirty="0"/>
              <a:t>12.1Overview of Mass Storage Structure</a:t>
            </a:r>
            <a:endParaRPr lang="zh-CN" altLang="en-US" sz="4000" dirty="0"/>
          </a:p>
        </p:txBody>
      </p:sp>
    </p:spTree>
    <p:extLst>
      <p:ext uri="{BB962C8B-B14F-4D97-AF65-F5344CB8AC3E}">
        <p14:creationId xmlns:p14="http://schemas.microsoft.com/office/powerpoint/2010/main" val="1784499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rPr>
              <a:t>Overview </a:t>
            </a:r>
            <a:r>
              <a:rPr lang="en-US" altLang="zh-CN" dirty="0">
                <a:solidFill>
                  <a:srgbClr val="C00000"/>
                </a:solidFill>
              </a:rPr>
              <a:t>of Mass Storage Structure</a:t>
            </a:r>
            <a:endParaRPr lang="zh-CN" altLang="en-US" dirty="0">
              <a:solidFill>
                <a:srgbClr val="C00000"/>
              </a:solidFill>
            </a:endParaRPr>
          </a:p>
        </p:txBody>
      </p:sp>
      <p:sp>
        <p:nvSpPr>
          <p:cNvPr id="3" name="内容占位符 2"/>
          <p:cNvSpPr>
            <a:spLocks noGrp="1"/>
          </p:cNvSpPr>
          <p:nvPr>
            <p:ph idx="1"/>
          </p:nvPr>
        </p:nvSpPr>
        <p:spPr/>
        <p:txBody>
          <a:bodyPr/>
          <a:lstStyle/>
          <a:p>
            <a:r>
              <a:rPr lang="zh-CN" altLang="zh-CN" sz="2400" dirty="0">
                <a:latin typeface="楷体" pitchFamily="49" charset="-122"/>
                <a:ea typeface="楷体" pitchFamily="49" charset="-122"/>
              </a:rPr>
              <a:t>分层存储体系</a:t>
            </a:r>
            <a:endParaRPr lang="zh-CN" altLang="en-US" sz="2400" dirty="0">
              <a:latin typeface="楷体" pitchFamily="49" charset="-122"/>
              <a:ea typeface="楷体" pitchFamily="49" charset="-122"/>
            </a:endParaRPr>
          </a:p>
        </p:txBody>
      </p:sp>
      <p:pic>
        <p:nvPicPr>
          <p:cNvPr id="4" name="图片 3" descr="C:\Users\lenovo\AppData\Local\Temp\WeChat Files\96a563b5bda6b8bb447e307866dab59a.jpg"/>
          <p:cNvPicPr/>
          <p:nvPr/>
        </p:nvPicPr>
        <p:blipFill>
          <a:blip r:embed="rId2">
            <a:extLst>
              <a:ext uri="{28A0092B-C50C-407E-A947-70E740481C1C}">
                <a14:useLocalDpi xmlns:a14="http://schemas.microsoft.com/office/drawing/2010/main" val="0"/>
              </a:ext>
            </a:extLst>
          </a:blip>
          <a:srcRect/>
          <a:stretch>
            <a:fillRect/>
          </a:stretch>
        </p:blipFill>
        <p:spPr bwMode="auto">
          <a:xfrm>
            <a:off x="1901371" y="1814287"/>
            <a:ext cx="7881258" cy="4329342"/>
          </a:xfrm>
          <a:prstGeom prst="rect">
            <a:avLst/>
          </a:prstGeom>
          <a:noFill/>
          <a:ln>
            <a:noFill/>
          </a:ln>
        </p:spPr>
      </p:pic>
    </p:spTree>
    <p:extLst>
      <p:ext uri="{BB962C8B-B14F-4D97-AF65-F5344CB8AC3E}">
        <p14:creationId xmlns:p14="http://schemas.microsoft.com/office/powerpoint/2010/main" val="2466155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smtClean="0">
                <a:solidFill>
                  <a:srgbClr val="0070C0"/>
                </a:solidFill>
              </a:rPr>
              <a:t>Overview of Mass Storage Structure</a:t>
            </a:r>
          </a:p>
        </p:txBody>
      </p:sp>
      <p:sp>
        <p:nvSpPr>
          <p:cNvPr id="7171" name="Rectangle 3"/>
          <p:cNvSpPr>
            <a:spLocks noGrp="1" noChangeArrowheads="1"/>
          </p:cNvSpPr>
          <p:nvPr>
            <p:ph idx="1"/>
          </p:nvPr>
        </p:nvSpPr>
        <p:spPr/>
        <p:txBody>
          <a:bodyPr/>
          <a:lstStyle/>
          <a:p>
            <a:r>
              <a:rPr lang="en-US" altLang="zh-CN" sz="2000" b="1" dirty="0">
                <a:solidFill>
                  <a:srgbClr val="FF0000"/>
                </a:solidFill>
              </a:rPr>
              <a:t>Magnetic disks</a:t>
            </a:r>
            <a:r>
              <a:rPr lang="zh-CN" altLang="en-US" sz="2000" b="1" dirty="0">
                <a:solidFill>
                  <a:srgbClr val="FF0000"/>
                </a:solidFill>
                <a:ea typeface="楷体_GB2312" pitchFamily="49" charset="-122"/>
              </a:rPr>
              <a:t>（磁盘）</a:t>
            </a:r>
            <a:r>
              <a:rPr lang="zh-CN" altLang="en-US" sz="2000" b="1" dirty="0">
                <a:solidFill>
                  <a:srgbClr val="3366FF"/>
                </a:solidFill>
              </a:rPr>
              <a:t> </a:t>
            </a:r>
            <a:r>
              <a:rPr lang="en-US" altLang="zh-CN" sz="2000" b="1" dirty="0"/>
              <a:t>provide bulk of secondary storage of modern computers</a:t>
            </a:r>
          </a:p>
          <a:p>
            <a:pPr lvl="1"/>
            <a:r>
              <a:rPr lang="en-US" altLang="zh-CN" b="1" dirty="0"/>
              <a:t>Drives rotate at 60 to 200 times per second</a:t>
            </a:r>
          </a:p>
          <a:p>
            <a:pPr lvl="1"/>
            <a:r>
              <a:rPr lang="en-US" altLang="zh-CN" b="1" dirty="0">
                <a:solidFill>
                  <a:srgbClr val="3366FF"/>
                </a:solidFill>
              </a:rPr>
              <a:t>Transfer rate </a:t>
            </a:r>
            <a:r>
              <a:rPr lang="en-US" altLang="zh-CN" b="1" dirty="0"/>
              <a:t>is rate at which data flow between drive and computer</a:t>
            </a:r>
          </a:p>
          <a:p>
            <a:pPr lvl="1"/>
            <a:r>
              <a:rPr lang="en-US" altLang="zh-CN" b="1" dirty="0">
                <a:solidFill>
                  <a:srgbClr val="3366FF"/>
                </a:solidFill>
              </a:rPr>
              <a:t>Positioning time </a:t>
            </a:r>
            <a:r>
              <a:rPr lang="en-US" altLang="zh-CN" b="1" dirty="0"/>
              <a:t>(</a:t>
            </a:r>
            <a:r>
              <a:rPr lang="en-US" altLang="zh-CN" b="1" dirty="0">
                <a:solidFill>
                  <a:srgbClr val="3366FF"/>
                </a:solidFill>
              </a:rPr>
              <a:t>random-access time</a:t>
            </a:r>
            <a:r>
              <a:rPr lang="en-US" altLang="zh-CN" b="1" dirty="0"/>
              <a:t>) is time to move disk arm to desired cylinder (</a:t>
            </a:r>
            <a:r>
              <a:rPr lang="en-US" altLang="zh-CN" b="1" dirty="0">
                <a:solidFill>
                  <a:srgbClr val="3366FF"/>
                </a:solidFill>
              </a:rPr>
              <a:t>seek time</a:t>
            </a:r>
            <a:r>
              <a:rPr lang="en-US" altLang="zh-CN" b="1" dirty="0"/>
              <a:t>) and time for desired sector to rotate under the disk head (</a:t>
            </a:r>
            <a:r>
              <a:rPr lang="en-US" altLang="zh-CN" b="1" dirty="0">
                <a:solidFill>
                  <a:srgbClr val="3366FF"/>
                </a:solidFill>
              </a:rPr>
              <a:t>rotational latency</a:t>
            </a:r>
            <a:r>
              <a:rPr lang="en-US" altLang="zh-CN" b="1" dirty="0"/>
              <a:t>)</a:t>
            </a:r>
          </a:p>
          <a:p>
            <a:pPr lvl="1"/>
            <a:r>
              <a:rPr lang="en-US" altLang="zh-CN" b="1" dirty="0">
                <a:solidFill>
                  <a:srgbClr val="3366FF"/>
                </a:solidFill>
              </a:rPr>
              <a:t>Head crash </a:t>
            </a:r>
            <a:r>
              <a:rPr lang="en-US" altLang="zh-CN" b="1" dirty="0"/>
              <a:t>results from disk head making contact with the disk surface</a:t>
            </a:r>
          </a:p>
          <a:p>
            <a:pPr lvl="2"/>
            <a:r>
              <a:rPr lang="en-US" altLang="zh-CN" sz="2000" b="1" dirty="0"/>
              <a:t>That’s bad</a:t>
            </a:r>
          </a:p>
          <a:p>
            <a:r>
              <a:rPr lang="en-US" altLang="zh-CN" sz="2000" b="1" dirty="0">
                <a:solidFill>
                  <a:srgbClr val="FF0066"/>
                </a:solidFill>
              </a:rPr>
              <a:t>Disks </a:t>
            </a:r>
            <a:r>
              <a:rPr lang="en-US" altLang="zh-CN" sz="2000" b="1" dirty="0"/>
              <a:t>can be removable</a:t>
            </a:r>
          </a:p>
          <a:p>
            <a:r>
              <a:rPr lang="en-US" altLang="zh-CN" sz="2000" b="1" dirty="0"/>
              <a:t>Drive attached to computer via </a:t>
            </a:r>
            <a:r>
              <a:rPr lang="en-US" altLang="zh-CN" sz="2000" b="1" dirty="0">
                <a:solidFill>
                  <a:srgbClr val="3366FF"/>
                </a:solidFill>
              </a:rPr>
              <a:t>I/O bus</a:t>
            </a:r>
          </a:p>
          <a:p>
            <a:pPr lvl="1"/>
            <a:r>
              <a:rPr lang="en-US" altLang="zh-CN" b="1" dirty="0" smtClean="0"/>
              <a:t>Buses </a:t>
            </a:r>
            <a:r>
              <a:rPr lang="en-US" altLang="zh-CN" b="1" dirty="0"/>
              <a:t>vary, including </a:t>
            </a:r>
            <a:r>
              <a:rPr lang="en-US" altLang="zh-CN" b="1" dirty="0">
                <a:solidFill>
                  <a:srgbClr val="3366FF"/>
                </a:solidFill>
              </a:rPr>
              <a:t>EIDE, ATA, SATA, USB, </a:t>
            </a:r>
            <a:r>
              <a:rPr lang="en-US" altLang="zh-CN" b="1" dirty="0" err="1">
                <a:solidFill>
                  <a:srgbClr val="3366FF"/>
                </a:solidFill>
              </a:rPr>
              <a:t>Fibre</a:t>
            </a:r>
            <a:r>
              <a:rPr lang="en-US" altLang="zh-CN" b="1" dirty="0">
                <a:solidFill>
                  <a:srgbClr val="3366FF"/>
                </a:solidFill>
              </a:rPr>
              <a:t> Channel, SCSI</a:t>
            </a:r>
          </a:p>
          <a:p>
            <a:pPr lvl="1"/>
            <a:r>
              <a:rPr lang="en-US" altLang="zh-CN" b="1" dirty="0">
                <a:solidFill>
                  <a:srgbClr val="3366FF"/>
                </a:solidFill>
              </a:rPr>
              <a:t>Host controller </a:t>
            </a:r>
            <a:r>
              <a:rPr lang="en-US" altLang="zh-CN" b="1" dirty="0"/>
              <a:t>in computer uses bus to talk to </a:t>
            </a:r>
            <a:r>
              <a:rPr lang="en-US" altLang="zh-CN" b="1" dirty="0">
                <a:solidFill>
                  <a:srgbClr val="3366FF"/>
                </a:solidFill>
              </a:rPr>
              <a:t>disk controller </a:t>
            </a:r>
            <a:r>
              <a:rPr lang="en-US" altLang="zh-CN" b="1" dirty="0"/>
              <a:t>built into drive or storage array</a:t>
            </a:r>
          </a:p>
          <a:p>
            <a:endParaRPr lang="zh-CN" altLang="en-US" sz="18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2800"/>
              <a:t>Overview of Mass Storage Structure (Cont)</a:t>
            </a:r>
          </a:p>
        </p:txBody>
      </p:sp>
      <p:sp>
        <p:nvSpPr>
          <p:cNvPr id="8195" name="Rectangle 3"/>
          <p:cNvSpPr>
            <a:spLocks noGrp="1" noChangeArrowheads="1"/>
          </p:cNvSpPr>
          <p:nvPr>
            <p:ph idx="1"/>
          </p:nvPr>
        </p:nvSpPr>
        <p:spPr/>
        <p:txBody>
          <a:bodyPr/>
          <a:lstStyle/>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第一只</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SSD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出现在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1978</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STK 4305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，每</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售价</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8800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美元，</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DRAM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全闪存阵列（</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AFAS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）和混合闪存阵列（</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HFA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）呈爆发式增长。</a:t>
            </a: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现在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SSD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的容量是</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15.36TB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SAS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非易失性、低功耗（只有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HDD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的三分之一）。</a:t>
            </a: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无活动部件、可靠性高</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位误码率（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BER</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 x </a:t>
            </a:r>
            <a:r>
              <a:rPr lang="en-US" altLang="zh-CN" sz="2000" dirty="0" smtClean="0">
                <a:latin typeface="Times New Roman" panose="02020603050405020304" pitchFamily="18" charset="0"/>
                <a:ea typeface="楷体" panose="02010609060101010101" pitchFamily="49" charset="-122"/>
                <a:cs typeface="Times New Roman" panose="02020603050405020304" pitchFamily="18" charset="0"/>
              </a:rPr>
              <a:t>10 </a:t>
            </a:r>
            <a:r>
              <a:rPr lang="en-US" altLang="zh-CN" baseline="30000" dirty="0" smtClean="0">
                <a:latin typeface="Times New Roman" panose="02020603050405020304" pitchFamily="18" charset="0"/>
                <a:ea typeface="楷体" panose="02010609060101010101" pitchFamily="49" charset="-122"/>
                <a:cs typeface="Times New Roman" panose="02020603050405020304" pitchFamily="18" charset="0"/>
              </a:rPr>
              <a:t>-17</a:t>
            </a:r>
            <a:endParaRPr lang="en-US" altLang="zh-CN" sz="2000" baseline="300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读取存取时间：</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毫秒，存取时间比</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HDD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大概快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倍。</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050" name="Picture 2" descr="http://img8.zol.com.cn/bbs/upload/11585/115848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626" y="1082870"/>
            <a:ext cx="2316488" cy="157521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271377" y="1004694"/>
            <a:ext cx="7001766" cy="1569660"/>
          </a:xfrm>
          <a:prstGeom prst="rect">
            <a:avLst/>
          </a:prstGeom>
        </p:spPr>
        <p:txBody>
          <a:bodyPr wrap="square">
            <a:spAutoFit/>
          </a:bodyPr>
          <a:lstStyle/>
          <a:p>
            <a:pPr marL="285750" indent="-285750">
              <a:buFont typeface="Wingdings" pitchFamily="2" charset="2"/>
              <a:buChar char="n"/>
            </a:pP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固态硬盘（</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Solid State Drives</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简称固盘，固态硬盘用固态电子存储芯片阵列制成的硬盘，由控制单元和存储单元（</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FLASH</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芯片</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DRAM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芯片）组成。</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OS8</Template>
  <TotalTime>18529</TotalTime>
  <Words>3035</Words>
  <Application>Microsoft Office PowerPoint</Application>
  <PresentationFormat>宽屏</PresentationFormat>
  <Paragraphs>311</Paragraphs>
  <Slides>53</Slides>
  <Notes>39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53</vt:i4>
      </vt:variant>
    </vt:vector>
  </HeadingPairs>
  <TitlesOfParts>
    <vt:vector size="68" baseType="lpstr">
      <vt:lpstr>Monotype Sorts</vt:lpstr>
      <vt:lpstr>MS PGothic</vt:lpstr>
      <vt:lpstr>MS PGothic</vt:lpstr>
      <vt:lpstr>楷体</vt:lpstr>
      <vt:lpstr>楷体_GB2312</vt:lpstr>
      <vt:lpstr>宋体</vt:lpstr>
      <vt:lpstr>Arial</vt:lpstr>
      <vt:lpstr>Garamond</vt:lpstr>
      <vt:lpstr>Helvetica</vt:lpstr>
      <vt:lpstr>Symbol</vt:lpstr>
      <vt:lpstr>Times New Roman</vt:lpstr>
      <vt:lpstr>Verdana</vt:lpstr>
      <vt:lpstr>Webdings</vt:lpstr>
      <vt:lpstr>Wingdings</vt:lpstr>
      <vt:lpstr>os-8</vt:lpstr>
      <vt:lpstr>Chapter 12:  Mass-Storage Systems 大容量存储系统</vt:lpstr>
      <vt:lpstr>Chapter 12:  Mass-Storage Systems</vt:lpstr>
      <vt:lpstr>Objectives</vt:lpstr>
      <vt:lpstr>Hierarchical  Storage Architecture</vt:lpstr>
      <vt:lpstr>Hierarchical  Storage Architecture</vt:lpstr>
      <vt:lpstr>12.1Overview of Mass Storage Structure</vt:lpstr>
      <vt:lpstr>Overview of Mass Storage Structure</vt:lpstr>
      <vt:lpstr>Overview of Mass Storage Structure</vt:lpstr>
      <vt:lpstr>Overview of Mass Storage Structure (Cont)</vt:lpstr>
      <vt:lpstr>Overview of Mass Storage Structure (Cont)</vt:lpstr>
      <vt:lpstr>12.2 Disk Structure</vt:lpstr>
      <vt:lpstr>Disk Structure</vt:lpstr>
      <vt:lpstr>Moving-head Disk Mechanism</vt:lpstr>
      <vt:lpstr>Host-attached storage</vt:lpstr>
      <vt:lpstr>Network-Attached Storage</vt:lpstr>
      <vt:lpstr>Storage Area Network（SAN）</vt:lpstr>
      <vt:lpstr>存储虚拟化技术</vt:lpstr>
      <vt:lpstr>12.4 Disk Scheduling</vt:lpstr>
      <vt:lpstr> Disk Scheduling</vt:lpstr>
      <vt:lpstr>数据计算</vt:lpstr>
      <vt:lpstr>Disk Scheduling (Cont)</vt:lpstr>
      <vt:lpstr>FCFS 先来先服务</vt:lpstr>
      <vt:lpstr>SSTF 最短寻道时间优先</vt:lpstr>
      <vt:lpstr>SSTF (Cont)</vt:lpstr>
      <vt:lpstr>SCAN扫描</vt:lpstr>
      <vt:lpstr>SCAN (Cont.)</vt:lpstr>
      <vt:lpstr>C-SCAN</vt:lpstr>
      <vt:lpstr>C-SCAN (Cont)</vt:lpstr>
      <vt:lpstr>LOOK-- Version of SCAN</vt:lpstr>
      <vt:lpstr>C-LOOK</vt:lpstr>
      <vt:lpstr>C-LOOK (Cont)</vt:lpstr>
      <vt:lpstr>Selecting a Disk-Scheduling Algorithm</vt:lpstr>
      <vt:lpstr>12.5 Disk Management</vt:lpstr>
      <vt:lpstr> Disk Management</vt:lpstr>
      <vt:lpstr>Boot Block   启动块</vt:lpstr>
      <vt:lpstr>Bad Block    坏块</vt:lpstr>
      <vt:lpstr>Booting from a Disk in Windows 2000</vt:lpstr>
      <vt:lpstr>12.6 Swap-Space Management</vt:lpstr>
      <vt:lpstr> Swap-Space Management</vt:lpstr>
      <vt:lpstr>Swap-space management</vt:lpstr>
      <vt:lpstr>Data Structures for Swapping on Linux Systems</vt:lpstr>
      <vt:lpstr>12.7 RAID Structure</vt:lpstr>
      <vt:lpstr> RAID Structure</vt:lpstr>
      <vt:lpstr>RAID (Cont)</vt:lpstr>
      <vt:lpstr>RAID (Cont)</vt:lpstr>
      <vt:lpstr>RAID Levels</vt:lpstr>
      <vt:lpstr>RAID (0 + 1) and (1 + 0)</vt:lpstr>
      <vt:lpstr>Extensions</vt:lpstr>
      <vt:lpstr>ZFS Checksums All Metadata and Data</vt:lpstr>
      <vt:lpstr>Traditional and Pooled Storage</vt:lpstr>
      <vt:lpstr>课堂习题</vt:lpstr>
      <vt:lpstr>Homework</vt:lpstr>
      <vt:lpstr>End of Chapter 12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jjm</dc:creator>
  <cp:lastModifiedBy>xtommy</cp:lastModifiedBy>
  <cp:revision>161</cp:revision>
  <dcterms:created xsi:type="dcterms:W3CDTF">2008-08-26T21:29:55Z</dcterms:created>
  <dcterms:modified xsi:type="dcterms:W3CDTF">2021-12-18T08:26:13Z</dcterms:modified>
</cp:coreProperties>
</file>